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474" r:id="rId2"/>
    <p:sldId id="257" r:id="rId3"/>
    <p:sldId id="476" r:id="rId4"/>
    <p:sldId id="477" r:id="rId5"/>
    <p:sldId id="478" r:id="rId6"/>
    <p:sldId id="475" r:id="rId7"/>
    <p:sldId id="479" r:id="rId8"/>
    <p:sldId id="480" r:id="rId9"/>
    <p:sldId id="457" r:id="rId10"/>
    <p:sldId id="481" r:id="rId11"/>
    <p:sldId id="487" r:id="rId12"/>
    <p:sldId id="489" r:id="rId13"/>
    <p:sldId id="490" r:id="rId14"/>
    <p:sldId id="464" r:id="rId15"/>
    <p:sldId id="484" r:id="rId16"/>
    <p:sldId id="485" r:id="rId17"/>
    <p:sldId id="486" r:id="rId18"/>
    <p:sldId id="488" r:id="rId19"/>
    <p:sldId id="447" r:id="rId20"/>
    <p:sldId id="473" r:id="rId2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9" autoAdjust="0"/>
    <p:restoredTop sz="93957" autoAdjust="0"/>
  </p:normalViewPr>
  <p:slideViewPr>
    <p:cSldViewPr snapToGrid="0">
      <p:cViewPr varScale="1">
        <p:scale>
          <a:sx n="46" d="100"/>
          <a:sy n="46" d="100"/>
        </p:scale>
        <p:origin x="61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24C8551-39A4-42AA-A353-BAFFEFC72FE2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4B5F76C-AEC4-4F21-BB44-228295480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71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B5F76C-AEC4-4F21-BB44-228295480D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90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B5F76C-AEC4-4F21-BB44-228295480DD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95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B5F76C-AEC4-4F21-BB44-228295480DD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15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DAR EL PREMIO!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5F76C-AEC4-4F21-BB44-228295480DD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60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57066" indent="-291179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64717" indent="-232943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30604" indent="-232943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96491" indent="-232943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9A1B30BD-9157-FB4B-807A-A1F93BE63569}" type="slidenum">
              <a:rPr lang="en-US">
                <a:solidFill>
                  <a:schemeClr val="tx1"/>
                </a:solidFill>
                <a:cs typeface="Arial" charset="0"/>
              </a:rPr>
              <a:pPr eaLnBrk="1" hangingPunct="1"/>
              <a:t>20</a:t>
            </a:fld>
            <a:endParaRPr lang="en-US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449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.jpe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8D29D-4214-228C-E2DB-D7604C729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132" y="4807670"/>
            <a:ext cx="10863869" cy="153336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000" b="1" dirty="0"/>
              <a:t>USING ISLANDS TO INCREASE SPEAKING PROFICIENCY</a:t>
            </a:r>
          </a:p>
          <a:p>
            <a:pPr marL="0" indent="0" algn="ctr">
              <a:buNone/>
            </a:pPr>
            <a:r>
              <a:rPr lang="en-US" b="1" dirty="0"/>
              <a:t> </a:t>
            </a:r>
          </a:p>
          <a:p>
            <a:pPr marL="0" indent="0" algn="ctr">
              <a:buNone/>
            </a:pPr>
            <a:r>
              <a:rPr lang="en-US" sz="3600" b="1" dirty="0"/>
              <a:t>Betty Lou Leaver, Ph.D.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B5C3925-EB29-2C9F-60E5-5D127CEF2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13" y="516964"/>
            <a:ext cx="10289407" cy="395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489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DDCD9-3CEA-4E1E-B2B5-B1DA52A4B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2743" y="202851"/>
            <a:ext cx="6227819" cy="583240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+mn-lt"/>
              </a:rPr>
              <a:t>Sample Topics for Islands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9F1F49-6A49-4036-9877-54F01919AC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3785" y="835518"/>
            <a:ext cx="5369685" cy="6050827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defRPr/>
            </a:pPr>
            <a:r>
              <a:rPr lang="en-US" sz="3200" b="1" dirty="0"/>
              <a:t>BEGINNING PROFICIENCY</a:t>
            </a:r>
          </a:p>
          <a:p>
            <a:pPr marL="514350" indent="-5143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b="1" dirty="0"/>
              <a:t>Biography (personal)</a:t>
            </a:r>
          </a:p>
          <a:p>
            <a:pPr marL="514350" indent="-5143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b="1" dirty="0"/>
              <a:t>Cooking &amp; Shopping</a:t>
            </a:r>
          </a:p>
          <a:p>
            <a:pPr marL="514350" indent="-5143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b="1" dirty="0"/>
              <a:t>Holiday preparations &amp; activities</a:t>
            </a:r>
          </a:p>
          <a:p>
            <a:pPr marL="514350" indent="-5143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b="1" dirty="0"/>
              <a:t>School/studies</a:t>
            </a:r>
          </a:p>
          <a:p>
            <a:pPr marL="514350" indent="-5143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b="1" dirty="0"/>
              <a:t>Descriptions of relatives and friends</a:t>
            </a:r>
          </a:p>
          <a:p>
            <a:pPr marL="514350" indent="-5143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b="1" dirty="0"/>
              <a:t>Favorite things</a:t>
            </a:r>
          </a:p>
          <a:p>
            <a:pPr>
              <a:lnSpc>
                <a:spcPct val="120000"/>
              </a:lnSpc>
              <a:defRPr/>
            </a:pP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8B7AC2E-C240-7848-D23A-765EAFCC48DD}"/>
              </a:ext>
            </a:extLst>
          </p:cNvPr>
          <p:cNvSpPr txBox="1">
            <a:spLocks/>
          </p:cNvSpPr>
          <p:nvPr/>
        </p:nvSpPr>
        <p:spPr>
          <a:xfrm>
            <a:off x="6021185" y="807173"/>
            <a:ext cx="5369685" cy="605082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en-US" sz="3800" b="1" dirty="0"/>
              <a:t>ADVANCED PROFICIENCY</a:t>
            </a:r>
          </a:p>
          <a:p>
            <a:pPr marL="514350" indent="-5143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b="1" dirty="0"/>
              <a:t>Biography (professional)</a:t>
            </a:r>
          </a:p>
          <a:p>
            <a:pPr marL="514350" indent="-5143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b="1" dirty="0"/>
              <a:t>Work responsibilities</a:t>
            </a:r>
          </a:p>
          <a:p>
            <a:pPr marL="514350" indent="-5143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b="1" dirty="0"/>
              <a:t>History and significance of holidays</a:t>
            </a:r>
          </a:p>
          <a:p>
            <a:pPr marL="514350" indent="-5143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b="1" dirty="0"/>
              <a:t>Studies &amp; research</a:t>
            </a:r>
          </a:p>
          <a:p>
            <a:pPr marL="514350" indent="-5143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b="1" dirty="0"/>
              <a:t>Discussion of nature and psychology of relationships</a:t>
            </a:r>
          </a:p>
          <a:p>
            <a:pPr marL="514350" indent="-5143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b="1" dirty="0"/>
              <a:t>Politics, economics, etc.</a:t>
            </a:r>
          </a:p>
          <a:p>
            <a:pPr>
              <a:lnSpc>
                <a:spcPct val="120000"/>
              </a:lnSpc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01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7870"/>
    </mc:Choice>
    <mc:Fallback xmlns="">
      <p:transition spd="slow" advTm="62787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DDCD9-3CEA-4E1E-B2B5-B1DA52A4B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5424" y="223933"/>
            <a:ext cx="6227819" cy="583240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+mn-lt"/>
              </a:rPr>
              <a:t>Sample Islands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9F1F49-6A49-4036-9877-54F01919AC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3785" y="835518"/>
            <a:ext cx="11282393" cy="605082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en-US" sz="3200" b="1" dirty="0"/>
              <a:t>Biography for semi-formal self-introduction at a group gathering:</a:t>
            </a:r>
          </a:p>
          <a:p>
            <a:pPr>
              <a:lnSpc>
                <a:spcPct val="120000"/>
              </a:lnSpc>
              <a:defRPr/>
            </a:pPr>
            <a:r>
              <a:rPr lang="en-US" sz="3200" b="1" dirty="0"/>
              <a:t>Hi everybody. My name is Susie Jones. I am so happy to be here tonight. Planning for a new after-school sports program for our children here at the Deerfield [School] is dear to my heart. I have two children who attend school here, and, as a child, I attended school here, too. This feels like home to me even though I spent ten years in Alaska working with fisheries there. I am so happy to be back here in the cornfields where I grew up with six brothers and sisters, picking corn in the summer and, ugh!, avoiding tornadoes in the winter. Perhaps we can name our new sports team the Tornadoes. (Just </a:t>
            </a:r>
            <a:r>
              <a:rPr lang="en-US" sz="3200" b="1" dirty="0" err="1"/>
              <a:t>kdding</a:t>
            </a:r>
            <a:r>
              <a:rPr lang="en-US" sz="3200" b="1" dirty="0"/>
              <a:t> – and just happy to be here tonight.)</a:t>
            </a:r>
          </a:p>
          <a:p>
            <a:pPr>
              <a:lnSpc>
                <a:spcPct val="120000"/>
              </a:lnSpc>
              <a:defRPr/>
            </a:pPr>
            <a:r>
              <a:rPr lang="en-US" sz="3200" b="1" dirty="0"/>
              <a:t>(Replaceable parts: purpose, location, summer activity, winter reality/humor</a:t>
            </a:r>
          </a:p>
          <a:p>
            <a:pPr>
              <a:lnSpc>
                <a:spcPct val="120000"/>
              </a:lnSpc>
              <a:defRPr/>
            </a:pPr>
            <a:r>
              <a:rPr lang="en-US" sz="3200" b="1" dirty="0"/>
              <a:t>(Templated parts: name, family, childhood, work, education, phraseology)</a:t>
            </a:r>
          </a:p>
          <a:p>
            <a:pPr>
              <a:lnSpc>
                <a:spcPct val="120000"/>
              </a:lnSpc>
              <a:defRPr/>
            </a:pPr>
            <a:r>
              <a:rPr lang="en-US" sz="3200" b="1" dirty="0"/>
              <a:t>(Additive parts: more info about any of the templated parts)  </a:t>
            </a:r>
          </a:p>
          <a:p>
            <a:pPr>
              <a:lnSpc>
                <a:spcPct val="120000"/>
              </a:lnSpc>
              <a:defRPr/>
            </a:pPr>
            <a:endParaRPr lang="en-US" sz="3200" b="1" dirty="0"/>
          </a:p>
          <a:p>
            <a:pPr>
              <a:lnSpc>
                <a:spcPct val="120000"/>
              </a:lnSpc>
              <a:defRPr/>
            </a:pPr>
            <a:endParaRPr lang="en-US" sz="3200" b="1" dirty="0"/>
          </a:p>
          <a:p>
            <a:pPr>
              <a:lnSpc>
                <a:spcPct val="120000"/>
              </a:lnSpc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7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7870"/>
    </mc:Choice>
    <mc:Fallback xmlns="">
      <p:transition spd="slow" advTm="62787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DDCD9-3CEA-4E1E-B2B5-B1DA52A4B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0844" y="180685"/>
            <a:ext cx="8328454" cy="583240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+mn-lt"/>
              </a:rPr>
              <a:t>Sample Adapted Island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9F1F49-6A49-4036-9877-54F01919AC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3785" y="835518"/>
            <a:ext cx="11282393" cy="605082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defRPr/>
            </a:pPr>
            <a:r>
              <a:rPr lang="en-US" sz="3200" b="1" dirty="0"/>
              <a:t>Biography for formal self-introduction as a keynote speaker:</a:t>
            </a:r>
          </a:p>
          <a:p>
            <a:pPr>
              <a:lnSpc>
                <a:spcPct val="120000"/>
              </a:lnSpc>
              <a:defRPr/>
            </a:pPr>
            <a:r>
              <a:rPr lang="en-US" sz="3200" b="1" dirty="0"/>
              <a:t>Good evening, everyone. My name is Dr. Susan Jones. I am very honored to have been invited to be your keynote speaker tonight. Planning after-school sports programs for young children is a topic dear to my heart. In addition to having raised two children of my own who were actively involved in sports while in school, I hold a master’s degree in sports education from Deerfield College, right down the street from this school and spent time working on a volunteer basis with three schools in Alaska when I was living there during a 10-year period. That said, let’s move on to the topic of tonight’s meeting: planning for a new and improved school sports program in Deerfield.</a:t>
            </a:r>
          </a:p>
          <a:p>
            <a:pPr>
              <a:lnSpc>
                <a:spcPct val="120000"/>
              </a:lnSpc>
              <a:defRPr/>
            </a:pPr>
            <a:endParaRPr lang="en-US" sz="3200" b="1" dirty="0"/>
          </a:p>
          <a:p>
            <a:pPr>
              <a:lnSpc>
                <a:spcPct val="120000"/>
              </a:lnSpc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67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7870"/>
    </mc:Choice>
    <mc:Fallback xmlns="">
      <p:transition spd="slow" advTm="62787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DDCD9-3CEA-4E1E-B2B5-B1DA52A4B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790" y="223933"/>
            <a:ext cx="8328454" cy="583240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+mn-lt"/>
              </a:rPr>
              <a:t>Communicative Value of Islands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9F1F49-6A49-4036-9877-54F01919AC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7034" y="1125902"/>
            <a:ext cx="11282393" cy="6050827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b="1" dirty="0"/>
              <a:t>ability to shift quickly into fluent speech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b="1" dirty="0"/>
              <a:t>grammatical patterns for successful application to different contexts and situations e.g. Sports play an important role in my family = politics play an important role in our society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b="1" dirty="0"/>
              <a:t>nearly intact use for similar situations, e.g., an island about Russo-American relations could be used for other political relations</a:t>
            </a:r>
          </a:p>
          <a:p>
            <a:pPr>
              <a:lnSpc>
                <a:spcPct val="120000"/>
              </a:lnSpc>
              <a:defRPr/>
            </a:pPr>
            <a:endParaRPr lang="en-US" sz="3200" b="1" dirty="0"/>
          </a:p>
          <a:p>
            <a:pPr>
              <a:lnSpc>
                <a:spcPct val="120000"/>
              </a:lnSpc>
              <a:defRPr/>
            </a:pPr>
            <a:endParaRPr lang="en-US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C4DBAFEC-0391-C314-E00E-EF57B8E14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124" y="5075071"/>
            <a:ext cx="3737714" cy="143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50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7870"/>
    </mc:Choice>
    <mc:Fallback xmlns="">
      <p:transition spd="slow" advTm="62787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DDCD9-3CEA-4E1E-B2B5-B1DA52A4B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81" y="246100"/>
            <a:ext cx="8619724" cy="58324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latin typeface="+mn-lt"/>
              </a:rPr>
              <a:t>Application</a:t>
            </a:r>
          </a:p>
        </p:txBody>
      </p:sp>
      <p:pic>
        <p:nvPicPr>
          <p:cNvPr id="6" name="Picture Placeholder 5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E91776D0-E112-46F9-A450-21D0555143B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5856" r="15856"/>
          <a:stretch>
            <a:fillRect/>
          </a:stretch>
        </p:blipFill>
        <p:spPr>
          <a:xfrm>
            <a:off x="6096000" y="1426794"/>
            <a:ext cx="5748670" cy="444051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9F1F49-6A49-4036-9877-54F01919AC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3785" y="835518"/>
            <a:ext cx="5807744" cy="605082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3200" b="1" dirty="0"/>
              <a:t>Make a list of 4-5 topics that would be useful for you as islands.</a:t>
            </a:r>
          </a:p>
          <a:p>
            <a:pPr>
              <a:lnSpc>
                <a:spcPct val="120000"/>
              </a:lnSpc>
              <a:defRPr/>
            </a:pPr>
            <a:r>
              <a:rPr lang="en-US" sz="3200" b="1" dirty="0"/>
              <a:t>Consider one topic each for (1) personal information, (2) daily interactions/functional-notional, (3) professional/work requirements), (4) hobbies &amp; interests, and (5) conversations</a:t>
            </a:r>
          </a:p>
          <a:p>
            <a:pPr>
              <a:lnSpc>
                <a:spcPct val="120000"/>
              </a:lnSpc>
              <a:defRPr/>
            </a:pPr>
            <a:endParaRPr lang="en-US" sz="3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92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7870"/>
    </mc:Choice>
    <mc:Fallback xmlns="">
      <p:transition spd="slow" advTm="62787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DDCD9-3CEA-4E1E-B2B5-B1DA52A4B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449" y="209029"/>
            <a:ext cx="9670035" cy="583240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+mn-lt"/>
              </a:rPr>
              <a:t>How to Construct an Island – Phase 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9F1F49-6A49-4036-9877-54F01919AC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3786" y="835518"/>
            <a:ext cx="4337896" cy="6050827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b="1" dirty="0"/>
              <a:t>Select your topic.</a:t>
            </a:r>
          </a:p>
          <a:p>
            <a:pPr marL="514350" indent="-5143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b="1" dirty="0"/>
              <a:t>Find oral or written texts by native speakers on the topic; make sure you understand them.</a:t>
            </a:r>
          </a:p>
          <a:p>
            <a:pPr marL="514350" indent="-5143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b="1" dirty="0"/>
              <a:t>Simplify them and adapt to you/your needs.</a:t>
            </a:r>
          </a:p>
          <a:p>
            <a:pPr>
              <a:lnSpc>
                <a:spcPct val="120000"/>
              </a:lnSpc>
              <a:defRPr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3F0FAF-E9F8-6849-48A9-757FF7B66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783" y="1481162"/>
            <a:ext cx="7432431" cy="417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85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7870"/>
    </mc:Choice>
    <mc:Fallback xmlns="">
      <p:transition spd="slow" advTm="62787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DDCD9-3CEA-4E1E-B2B5-B1DA52A4B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4339" y="209029"/>
            <a:ext cx="9670035" cy="583240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+mn-lt"/>
              </a:rPr>
              <a:t>How to Construct an Island – Phase 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9F1F49-6A49-4036-9877-54F01919AC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3786" y="835518"/>
            <a:ext cx="4337896" cy="6050827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b="1" dirty="0"/>
              <a:t>Select/find a native speaker.</a:t>
            </a:r>
          </a:p>
          <a:p>
            <a:pPr marL="514350" indent="-5143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b="1" dirty="0"/>
              <a:t>Have the native speaker correct your text/understand the corrections.</a:t>
            </a:r>
          </a:p>
          <a:p>
            <a:pPr marL="514350" indent="-5143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b="1" dirty="0"/>
              <a:t>Rehearse alone and with the native speaker – then use in real life until firm.</a:t>
            </a:r>
          </a:p>
          <a:p>
            <a:pPr>
              <a:lnSpc>
                <a:spcPct val="120000"/>
              </a:lnSpc>
              <a:defRPr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3F0FAF-E9F8-6849-48A9-757FF7B66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783" y="1481162"/>
            <a:ext cx="7432431" cy="417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7870"/>
    </mc:Choice>
    <mc:Fallback xmlns="">
      <p:transition spd="slow" advTm="62787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DDCD9-3CEA-4E1E-B2B5-B1DA52A4B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447" y="252278"/>
            <a:ext cx="5875640" cy="583240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+mn-lt"/>
              </a:rPr>
              <a:t>Your Islands – Phase 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9F1F49-6A49-4036-9877-54F01919AC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3786" y="835518"/>
            <a:ext cx="4337896" cy="6050827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b="1" dirty="0"/>
              <a:t>Increase the number of islands you have in the same genre/area.</a:t>
            </a:r>
          </a:p>
          <a:p>
            <a:pPr marL="514350" indent="-5143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b="1" dirty="0"/>
              <a:t>Chain the same-topic islands.</a:t>
            </a:r>
          </a:p>
          <a:p>
            <a:pPr marL="514350" indent="-5143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b="1" dirty="0"/>
              <a:t>Develop islands on other areas.</a:t>
            </a:r>
          </a:p>
          <a:p>
            <a:pPr marL="514350" indent="-5143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b="1" dirty="0"/>
              <a:t>As proficiency increases, increase sophistication of your islands.</a:t>
            </a:r>
          </a:p>
          <a:p>
            <a:pPr>
              <a:lnSpc>
                <a:spcPct val="120000"/>
              </a:lnSpc>
              <a:defRPr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3F0FAF-E9F8-6849-48A9-757FF7B66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783" y="1481162"/>
            <a:ext cx="7432431" cy="417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86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7870"/>
    </mc:Choice>
    <mc:Fallback xmlns="">
      <p:transition spd="slow" advTm="62787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DDCD9-3CEA-4E1E-B2B5-B1DA52A4B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447" y="252278"/>
            <a:ext cx="5875640" cy="583240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+mn-lt"/>
              </a:rPr>
              <a:t>Some Tips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9F1F49-6A49-4036-9877-54F01919AC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3786" y="835518"/>
            <a:ext cx="4337896" cy="6050827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b="1" dirty="0"/>
              <a:t>Remember the KISS principle: stick to what you know with limited new words and grammar.</a:t>
            </a:r>
          </a:p>
          <a:p>
            <a:pPr marL="514350" indent="-5143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b="1" dirty="0"/>
              <a:t>If new lexicon is a must, keep the new “stuff” less than 10-20%; the more new, the greater the drag on memory. </a:t>
            </a:r>
          </a:p>
          <a:p>
            <a:pPr marL="514350" indent="-5143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b="1" dirty="0"/>
              <a:t>With the “new,” strive for synonymy and redundancy.</a:t>
            </a:r>
          </a:p>
          <a:p>
            <a:pPr marL="514350" indent="-5143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b="1" dirty="0"/>
              <a:t>Don’t try to talk about what you do not know.</a:t>
            </a:r>
          </a:p>
          <a:p>
            <a:pPr>
              <a:lnSpc>
                <a:spcPct val="120000"/>
              </a:lnSpc>
              <a:defRPr/>
            </a:pPr>
            <a:endParaRPr lang="en-US" sz="3200" b="1" dirty="0"/>
          </a:p>
          <a:p>
            <a:pPr>
              <a:lnSpc>
                <a:spcPct val="120000"/>
              </a:lnSpc>
              <a:defRPr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3F0FAF-E9F8-6849-48A9-757FF7B66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783" y="1481162"/>
            <a:ext cx="7432431" cy="417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0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7870"/>
    </mc:Choice>
    <mc:Fallback xmlns="">
      <p:transition spd="slow" advTm="62787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DD4F1-76D2-46CE-AC8D-98CC346F6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109" y="365125"/>
            <a:ext cx="10919691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Conclusion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24F78E86-63BC-4A70-B130-7FDD86D2DC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40463" y="1726614"/>
            <a:ext cx="6031020" cy="3884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5870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news-gothic-std"/>
              </a:rPr>
              <a:t>                                                         Nothing in life is more important than the ability to communicate effectively.</a:t>
            </a:r>
            <a:endParaRPr lang="en-US" altLang="en-US" sz="3200" b="1" i="1" dirty="0">
              <a:solidFill>
                <a:srgbClr val="7C8081"/>
              </a:solidFill>
              <a:latin typeface="news-gothic-std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1" i="1" u="none" strike="noStrike" cap="none" normalizeH="0" baseline="0" dirty="0">
              <a:ln>
                <a:noFill/>
              </a:ln>
              <a:solidFill>
                <a:srgbClr val="7C8081"/>
              </a:solidFill>
              <a:effectLst/>
              <a:latin typeface="news-gothic-std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000" b="1" i="1" dirty="0">
              <a:solidFill>
                <a:srgbClr val="7C8081"/>
              </a:solidFill>
              <a:latin typeface="news-gothic-std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1" i="1" u="none" strike="noStrike" cap="none" normalizeH="0" baseline="0" dirty="0">
              <a:ln>
                <a:noFill/>
              </a:ln>
              <a:solidFill>
                <a:srgbClr val="7C8081"/>
              </a:solidFill>
              <a:effectLst/>
              <a:latin typeface="news-gothic-std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000" b="1" i="1" dirty="0">
              <a:solidFill>
                <a:srgbClr val="7C8081"/>
              </a:solidFill>
              <a:latin typeface="news-gothic-std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1" i="1" u="none" strike="noStrike" cap="none" normalizeH="0" baseline="0" dirty="0">
              <a:ln>
                <a:noFill/>
              </a:ln>
              <a:solidFill>
                <a:srgbClr val="7C8081"/>
              </a:solidFill>
              <a:effectLst/>
              <a:latin typeface="news-gothic-std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000" b="1" i="1" dirty="0">
              <a:solidFill>
                <a:srgbClr val="7C8081"/>
              </a:solidFill>
              <a:latin typeface="news-gothic-std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b="1" i="1" dirty="0">
                <a:solidFill>
                  <a:srgbClr val="7C8081"/>
                </a:solidFill>
                <a:latin typeface="news-gothic-std"/>
              </a:rPr>
              <a:t>                                                                                       </a:t>
            </a:r>
            <a:r>
              <a:rPr lang="en-US" altLang="en-US" sz="3200" b="1" i="1" dirty="0">
                <a:solidFill>
                  <a:srgbClr val="7C8081"/>
                </a:solidFill>
                <a:latin typeface="news-gothic-std"/>
              </a:rPr>
              <a:t>           - 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7C8081"/>
                </a:solidFill>
                <a:effectLst/>
                <a:latin typeface="news-gothic-std"/>
              </a:rPr>
              <a:t>Gerald Ford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CE0B0188-5B66-2317-528A-F67FDE2C9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729" y="1417679"/>
            <a:ext cx="5800808" cy="474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08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53"/>
    </mc:Choice>
    <mc:Fallback xmlns="">
      <p:transition spd="slow" advTm="4835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44510-F8BD-40B1-A23A-5AD8632AD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1225" y="1186497"/>
            <a:ext cx="9257767" cy="5625210"/>
          </a:xfrm>
        </p:spPr>
        <p:txBody>
          <a:bodyPr>
            <a:noAutofit/>
          </a:bodyPr>
          <a:lstStyle/>
          <a:p>
            <a:pPr lvl="8"/>
            <a:r>
              <a:rPr lang="en-US" sz="3600" b="1" dirty="0"/>
              <a:t>Speaking is like swimming (constantly “stroking” for words)</a:t>
            </a:r>
          </a:p>
          <a:p>
            <a:pPr marL="3657600" lvl="8" indent="0">
              <a:buNone/>
            </a:pPr>
            <a:endParaRPr lang="en-US" sz="3600" b="1" dirty="0"/>
          </a:p>
          <a:p>
            <a:pPr lvl="8"/>
            <a:r>
              <a:rPr lang="en-US" sz="3600" b="1" dirty="0"/>
              <a:t>In long-distance swimming, an island is a place of rest</a:t>
            </a:r>
          </a:p>
          <a:p>
            <a:pPr marL="3657600" lvl="8" indent="0">
              <a:buNone/>
            </a:pPr>
            <a:endParaRPr lang="en-US" sz="3600" b="1" dirty="0"/>
          </a:p>
          <a:p>
            <a:pPr lvl="8"/>
            <a:r>
              <a:rPr lang="en-US" sz="3600" b="1" dirty="0"/>
              <a:t>Rest is when you can speak without thinking</a:t>
            </a:r>
          </a:p>
          <a:p>
            <a:pPr marL="3657600" lvl="8" indent="0">
              <a:buNone/>
            </a:pPr>
            <a:endParaRPr lang="en-US" sz="3600" b="1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74FE359-8798-CC6F-EFBE-EC0A938E1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6102"/>
          </a:xfrm>
        </p:spPr>
        <p:txBody>
          <a:bodyPr>
            <a:normAutofit fontScale="90000"/>
          </a:bodyPr>
          <a:lstStyle/>
          <a:p>
            <a:pPr lvl="8" algn="ctr"/>
            <a:r>
              <a:rPr lang="en-US" sz="4400" b="1" dirty="0"/>
              <a:t>The Concept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71B27134-567D-E13B-B347-B2E54B115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23" y="1272717"/>
            <a:ext cx="4608198" cy="231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1C8D06AF-2B7C-F7F3-AE65-0FC7D2062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40" y="3684299"/>
            <a:ext cx="4691112" cy="312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71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98"/>
    </mc:Choice>
    <mc:Fallback xmlns="">
      <p:transition spd="slow" advTm="21698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1491880" y="3607881"/>
            <a:ext cx="8611689" cy="887931"/>
          </a:xfrm>
        </p:spPr>
        <p:txBody>
          <a:bodyPr>
            <a:noAutofit/>
          </a:bodyPr>
          <a:lstStyle/>
          <a:p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r>
              <a:rPr lang="en-US" sz="4400" b="1" dirty="0">
                <a:latin typeface="+mn-lt"/>
              </a:rPr>
              <a:t>References</a:t>
            </a:r>
            <a:r>
              <a:rPr lang="en-US" sz="4000" dirty="0">
                <a:latin typeface="Candara" charset="0"/>
              </a:rPr>
              <a:t>	</a:t>
            </a:r>
            <a:br>
              <a:rPr lang="en-US" sz="4000" dirty="0">
                <a:latin typeface="Candara" charset="0"/>
              </a:rPr>
            </a:br>
            <a:r>
              <a:rPr lang="en-US" sz="4000" dirty="0">
                <a:latin typeface="Candara" charset="0"/>
              </a:rPr>
              <a:t>	</a:t>
            </a:r>
            <a:br>
              <a:rPr lang="en-US" sz="4000" dirty="0">
                <a:latin typeface="Candara" charset="0"/>
              </a:rPr>
            </a:br>
            <a:r>
              <a:rPr lang="en-US" sz="4000" dirty="0">
                <a:latin typeface="Candara" charset="0"/>
              </a:rPr>
              <a:t>provided in </a:t>
            </a:r>
            <a:r>
              <a:rPr lang="en-US" sz="4000" i="1" dirty="0">
                <a:latin typeface="Candara" charset="0"/>
              </a:rPr>
              <a:t>How to Improve Your Foreign Language Immediately</a:t>
            </a:r>
            <a:br>
              <a:rPr lang="en-US" sz="4000" i="1" dirty="0">
                <a:latin typeface="Candara" charset="0"/>
              </a:rPr>
            </a:br>
            <a:r>
              <a:rPr lang="en-US" sz="4000" dirty="0">
                <a:latin typeface="Candara" charset="0"/>
              </a:rPr>
              <a:t>(Shekhtman)</a:t>
            </a:r>
            <a:br>
              <a:rPr lang="en-US" sz="4000" dirty="0">
                <a:latin typeface="Candara" charset="0"/>
              </a:rPr>
            </a:br>
            <a:endParaRPr lang="en-US" sz="4000" dirty="0">
              <a:latin typeface="Candara" charset="0"/>
            </a:endParaRPr>
          </a:p>
        </p:txBody>
      </p:sp>
      <p:pic>
        <p:nvPicPr>
          <p:cNvPr id="7" name="Video 6">
            <a:hlinkClick r:id="" action="ppaction://media"/>
            <a:extLst>
              <a:ext uri="{FF2B5EF4-FFF2-40B4-BE49-F238E27FC236}">
                <a16:creationId xmlns:a16="http://schemas.microsoft.com/office/drawing/2014/main" id="{F3FE4D62-AAC6-413E-A008-051F0A2F074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064171" y="5143500"/>
            <a:ext cx="2285999" cy="1714500"/>
          </a:xfrm>
          <a:prstGeom prst="rect">
            <a:avLst/>
          </a:prstGeom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09DBCD40-7550-6930-4C34-EAFF1B631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653" y="4144523"/>
            <a:ext cx="6104033" cy="234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52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773"/>
    </mc:Choice>
    <mc:Fallback xmlns="">
      <p:transition spd="slow" advTm="607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8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  <p:extLst>
    <p:ext uri="{E180D4A7-C9FB-4DFB-919C-405C955672EB}">
      <p14:showEvtLst xmlns:p14="http://schemas.microsoft.com/office/powerpoint/2010/main">
        <p14:playEvt time="907" objId="7"/>
        <p14:stopEvt time="60773" objId="7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44510-F8BD-40B1-A23A-5AD8632AD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1225" y="1186497"/>
            <a:ext cx="9257767" cy="5625210"/>
          </a:xfrm>
        </p:spPr>
        <p:txBody>
          <a:bodyPr>
            <a:noAutofit/>
          </a:bodyPr>
          <a:lstStyle/>
          <a:p>
            <a:pPr lvl="8"/>
            <a:r>
              <a:rPr lang="en-US" sz="3600" b="1" dirty="0"/>
              <a:t>An island is a place where you can stop swimming until ready to start again</a:t>
            </a:r>
          </a:p>
          <a:p>
            <a:pPr marL="3657600" lvl="8" indent="0">
              <a:buNone/>
            </a:pPr>
            <a:endParaRPr lang="en-US" sz="3600" b="1" dirty="0"/>
          </a:p>
          <a:p>
            <a:pPr lvl="8"/>
            <a:r>
              <a:rPr lang="en-US" sz="3600" b="1" dirty="0"/>
              <a:t>It is a place where you can run about freely</a:t>
            </a:r>
          </a:p>
          <a:p>
            <a:pPr lvl="8"/>
            <a:endParaRPr lang="en-US" sz="3600" b="1" dirty="0"/>
          </a:p>
          <a:p>
            <a:pPr lvl="8"/>
            <a:r>
              <a:rPr lang="en-US" sz="3600" b="1" dirty="0"/>
              <a:t>You feel safe; you know you are not in danger of drowning</a:t>
            </a:r>
          </a:p>
          <a:p>
            <a:pPr marL="3657600" lvl="8" indent="0">
              <a:buNone/>
            </a:pPr>
            <a:endParaRPr lang="en-US" sz="3600" b="1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74FE359-8798-CC6F-EFBE-EC0A938E1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6102"/>
          </a:xfrm>
        </p:spPr>
        <p:txBody>
          <a:bodyPr>
            <a:normAutofit fontScale="90000"/>
          </a:bodyPr>
          <a:lstStyle/>
          <a:p>
            <a:pPr lvl="8" algn="ctr"/>
            <a:r>
              <a:rPr lang="en-US" sz="4400" b="1" dirty="0"/>
              <a:t>The Concept -2-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44AD5C3-1CD4-2007-8812-01E15CCCC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32" y="2140916"/>
            <a:ext cx="5119268" cy="340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70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98"/>
    </mc:Choice>
    <mc:Fallback xmlns="">
      <p:transition spd="slow" advTm="2169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44510-F8BD-40B1-A23A-5AD8632AD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311" y="1271137"/>
            <a:ext cx="10716537" cy="5625210"/>
          </a:xfrm>
        </p:spPr>
        <p:txBody>
          <a:bodyPr>
            <a:noAutofit/>
          </a:bodyPr>
          <a:lstStyle/>
          <a:p>
            <a:pPr lvl="8"/>
            <a:r>
              <a:rPr lang="en-US" sz="3600" b="1" dirty="0"/>
              <a:t>Una Cox Chapman Professor of Russian at Foreign Service Institute</a:t>
            </a:r>
          </a:p>
          <a:p>
            <a:pPr lvl="8"/>
            <a:endParaRPr lang="en-US" sz="3600" b="1" dirty="0"/>
          </a:p>
          <a:p>
            <a:pPr lvl="8"/>
            <a:r>
              <a:rPr lang="en-US" sz="3600" b="1" dirty="0"/>
              <a:t>Director of Specialized Language Training Center (NYT, LA Times)</a:t>
            </a:r>
          </a:p>
          <a:p>
            <a:pPr lvl="8"/>
            <a:endParaRPr lang="en-US" sz="3600" b="1" dirty="0"/>
          </a:p>
          <a:p>
            <a:pPr lvl="8"/>
            <a:r>
              <a:rPr lang="en-US" sz="3600" b="1" dirty="0"/>
              <a:t>Author of L2 methods books</a:t>
            </a:r>
          </a:p>
          <a:p>
            <a:pPr marL="3657600" lvl="8" indent="0">
              <a:buNone/>
            </a:pPr>
            <a:r>
              <a:rPr lang="en-US" sz="3600" b="1" dirty="0"/>
              <a:t> </a:t>
            </a:r>
          </a:p>
          <a:p>
            <a:pPr marL="3657600" lvl="8" indent="0">
              <a:buNone/>
            </a:pPr>
            <a:endParaRPr lang="en-US" sz="3600" b="1" dirty="0"/>
          </a:p>
          <a:p>
            <a:pPr marL="3657600" lvl="8" indent="0">
              <a:buNone/>
            </a:pPr>
            <a:endParaRPr lang="en-US" sz="3600" b="1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74FE359-8798-CC6F-EFBE-EC0A938E1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95" y="342684"/>
            <a:ext cx="11146410" cy="606102"/>
          </a:xfrm>
        </p:spPr>
        <p:txBody>
          <a:bodyPr>
            <a:normAutofit fontScale="90000"/>
          </a:bodyPr>
          <a:lstStyle/>
          <a:p>
            <a:pPr lvl="8" algn="ctr"/>
            <a:r>
              <a:rPr lang="en-US" sz="4400" b="1" dirty="0"/>
              <a:t>The Concept Creator: Boris </a:t>
            </a:r>
            <a:r>
              <a:rPr lang="en-US" sz="4400" b="1" dirty="0" err="1"/>
              <a:t>Shekhtman</a:t>
            </a:r>
            <a:endParaRPr lang="en-US" sz="4400" b="1" dirty="0"/>
          </a:p>
        </p:txBody>
      </p:sp>
      <p:pic>
        <p:nvPicPr>
          <p:cNvPr id="4098" name="Picture 2" descr="Image">
            <a:extLst>
              <a:ext uri="{FF2B5EF4-FFF2-40B4-BE49-F238E27FC236}">
                <a16:creationId xmlns:a16="http://schemas.microsoft.com/office/drawing/2014/main" id="{50D49B37-A56A-6077-8969-CF09881A6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099" y="1271137"/>
            <a:ext cx="2765255" cy="414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C94657-D3E1-C890-163E-FC3921FD65E7}"/>
              </a:ext>
            </a:extLst>
          </p:cNvPr>
          <p:cNvSpPr txBox="1"/>
          <p:nvPr/>
        </p:nvSpPr>
        <p:spPr>
          <a:xfrm>
            <a:off x="642152" y="5586863"/>
            <a:ext cx="114706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“I do not teach a foreign language; </a:t>
            </a:r>
            <a:br>
              <a:rPr lang="en-US" sz="3600" dirty="0"/>
            </a:br>
            <a:r>
              <a:rPr lang="en-US" sz="3600" dirty="0"/>
              <a:t>I teach how to use a foreign language in communication.”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89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98"/>
    </mc:Choice>
    <mc:Fallback xmlns="">
      <p:transition spd="slow" advTm="2169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44510-F8BD-40B1-A23A-5AD8632AD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1225" y="1186497"/>
            <a:ext cx="9257767" cy="5625210"/>
          </a:xfrm>
        </p:spPr>
        <p:txBody>
          <a:bodyPr>
            <a:noAutofit/>
          </a:bodyPr>
          <a:lstStyle/>
          <a:p>
            <a:pPr lvl="8"/>
            <a:r>
              <a:rPr lang="en-US" sz="3600" b="1" dirty="0"/>
              <a:t>Islands as one of seven tools</a:t>
            </a:r>
          </a:p>
          <a:p>
            <a:pPr marL="3657600" lvl="8" indent="0">
              <a:buNone/>
            </a:pPr>
            <a:endParaRPr lang="en-US" sz="3600" b="1" dirty="0"/>
          </a:p>
          <a:p>
            <a:pPr lvl="8"/>
            <a:r>
              <a:rPr lang="en-US" sz="3600" b="1" dirty="0"/>
              <a:t>Most readily understood and acquired of the tools</a:t>
            </a:r>
          </a:p>
          <a:p>
            <a:pPr lvl="8"/>
            <a:endParaRPr lang="en-US" sz="3600" b="1" dirty="0"/>
          </a:p>
          <a:p>
            <a:pPr lvl="8"/>
            <a:r>
              <a:rPr lang="en-US" sz="3600" b="1" dirty="0"/>
              <a:t>Immediate improvement in </a:t>
            </a:r>
            <a:r>
              <a:rPr lang="en-US" sz="3600" b="1" i="1" dirty="0"/>
              <a:t>proficiency</a:t>
            </a:r>
            <a:r>
              <a:rPr lang="en-US" sz="3600" b="1" dirty="0"/>
              <a:t> versus knowledge; </a:t>
            </a:r>
            <a:r>
              <a:rPr lang="en-US" sz="3600" b="1" i="1" dirty="0"/>
              <a:t>performance </a:t>
            </a:r>
            <a:r>
              <a:rPr lang="en-US" sz="3600" b="1" dirty="0"/>
              <a:t>versus competence</a:t>
            </a:r>
          </a:p>
          <a:p>
            <a:pPr marL="3657600" lvl="8" indent="0">
              <a:buNone/>
            </a:pPr>
            <a:endParaRPr lang="en-US" sz="3600" b="1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74FE359-8798-CC6F-EFBE-EC0A938E1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6102"/>
          </a:xfrm>
        </p:spPr>
        <p:txBody>
          <a:bodyPr>
            <a:normAutofit fontScale="90000"/>
          </a:bodyPr>
          <a:lstStyle/>
          <a:p>
            <a:pPr lvl="8" algn="ctr"/>
            <a:r>
              <a:rPr lang="en-US" sz="4400" b="1" dirty="0"/>
              <a:t>Islands as a Tool</a:t>
            </a:r>
          </a:p>
        </p:txBody>
      </p:sp>
      <p:pic>
        <p:nvPicPr>
          <p:cNvPr id="5122" name="Picture 2" descr="Image">
            <a:extLst>
              <a:ext uri="{FF2B5EF4-FFF2-40B4-BE49-F238E27FC236}">
                <a16:creationId xmlns:a16="http://schemas.microsoft.com/office/drawing/2014/main" id="{5AF67CA5-0BF8-0E8C-6730-64A5AC9DF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44" y="1186497"/>
            <a:ext cx="3395291" cy="54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20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98"/>
    </mc:Choice>
    <mc:Fallback xmlns="">
      <p:transition spd="slow" advTm="2169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44510-F8BD-40B1-A23A-5AD8632AD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3442" y="1186497"/>
            <a:ext cx="8785550" cy="5625210"/>
          </a:xfrm>
        </p:spPr>
        <p:txBody>
          <a:bodyPr>
            <a:noAutofit/>
          </a:bodyPr>
          <a:lstStyle/>
          <a:p>
            <a:pPr lvl="8"/>
            <a:r>
              <a:rPr lang="en-US" sz="3600" b="1" dirty="0"/>
              <a:t>Concrete text</a:t>
            </a:r>
          </a:p>
          <a:p>
            <a:pPr marL="3657600" lvl="8" indent="0">
              <a:buNone/>
            </a:pPr>
            <a:endParaRPr lang="en-US" sz="3600" b="1" dirty="0"/>
          </a:p>
          <a:p>
            <a:pPr lvl="8"/>
            <a:r>
              <a:rPr lang="en-US" sz="3600" b="1" dirty="0"/>
              <a:t>Memorized through natural and pedagogical repetition</a:t>
            </a:r>
          </a:p>
          <a:p>
            <a:pPr marL="3657600" lvl="8" indent="0">
              <a:buNone/>
            </a:pPr>
            <a:endParaRPr lang="en-US" sz="3600" b="1" dirty="0"/>
          </a:p>
          <a:p>
            <a:pPr lvl="8"/>
            <a:r>
              <a:rPr lang="en-US" sz="3600" b="1" dirty="0"/>
              <a:t>Swappable parts</a:t>
            </a:r>
          </a:p>
          <a:p>
            <a:pPr marL="3657600" lvl="8" indent="0">
              <a:buNone/>
            </a:pPr>
            <a:endParaRPr lang="en-US" sz="3600" b="1" dirty="0"/>
          </a:p>
          <a:p>
            <a:pPr lvl="8"/>
            <a:r>
              <a:rPr lang="en-US" sz="3600" b="1" dirty="0"/>
              <a:t>Frequently used</a:t>
            </a:r>
          </a:p>
          <a:p>
            <a:pPr marL="3657600" lvl="8" indent="0">
              <a:buNone/>
            </a:pPr>
            <a:endParaRPr lang="en-US" sz="4000" b="1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74FE359-8798-CC6F-EFBE-EC0A938E1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6102"/>
          </a:xfrm>
        </p:spPr>
        <p:txBody>
          <a:bodyPr>
            <a:normAutofit fontScale="90000"/>
          </a:bodyPr>
          <a:lstStyle/>
          <a:p>
            <a:pPr lvl="8" algn="ctr"/>
            <a:r>
              <a:rPr lang="en-US" sz="4400" b="1" dirty="0"/>
              <a:t>What is an island?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C5C2D5A-4E6D-9D2B-404D-89F32CF7D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36" y="1343320"/>
            <a:ext cx="5910017" cy="483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22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98"/>
    </mc:Choice>
    <mc:Fallback xmlns="">
      <p:transition spd="slow" advTm="2169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44510-F8BD-40B1-A23A-5AD8632AD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3442" y="1186497"/>
            <a:ext cx="8785550" cy="5625210"/>
          </a:xfrm>
        </p:spPr>
        <p:txBody>
          <a:bodyPr>
            <a:noAutofit/>
          </a:bodyPr>
          <a:lstStyle/>
          <a:p>
            <a:pPr lvl="8"/>
            <a:r>
              <a:rPr lang="en-US" sz="3600" b="1" dirty="0"/>
              <a:t>Textbook-based dialogues are artificial &amp; real-life interlocutors don’t know all the lines! </a:t>
            </a:r>
          </a:p>
          <a:p>
            <a:pPr marL="3657600" lvl="8" indent="0">
              <a:buNone/>
            </a:pPr>
            <a:endParaRPr lang="en-US" sz="3600" b="1" dirty="0"/>
          </a:p>
          <a:p>
            <a:pPr lvl="8"/>
            <a:r>
              <a:rPr lang="en-US" sz="3600" b="1" dirty="0"/>
              <a:t>Islands are monologues and even at lower levels of proficiency can be substantive.</a:t>
            </a:r>
          </a:p>
          <a:p>
            <a:pPr marL="3657600" lvl="8" indent="0">
              <a:buNone/>
            </a:pPr>
            <a:endParaRPr lang="en-US" sz="3600" b="1" dirty="0"/>
          </a:p>
          <a:p>
            <a:pPr marL="3657600" lvl="8" indent="0">
              <a:buNone/>
            </a:pPr>
            <a:endParaRPr lang="en-US" sz="3600" b="1" dirty="0"/>
          </a:p>
          <a:p>
            <a:pPr marL="3657600" lvl="8" indent="0">
              <a:buNone/>
            </a:pPr>
            <a:endParaRPr lang="en-US" sz="4000" b="1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74FE359-8798-CC6F-EFBE-EC0A938E1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55756"/>
            <a:ext cx="10668000" cy="606102"/>
          </a:xfrm>
        </p:spPr>
        <p:txBody>
          <a:bodyPr>
            <a:normAutofit fontScale="90000"/>
          </a:bodyPr>
          <a:lstStyle/>
          <a:p>
            <a:pPr lvl="8" algn="ctr"/>
            <a:r>
              <a:rPr lang="en-US" sz="4400" b="1" dirty="0"/>
              <a:t>How does an island differ from a dialogue?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8D33E510-93C8-F26B-D874-E80EB3006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077" y="1301321"/>
            <a:ext cx="451485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13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98"/>
    </mc:Choice>
    <mc:Fallback xmlns="">
      <p:transition spd="slow" advTm="2169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44510-F8BD-40B1-A23A-5AD8632AD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3442" y="1186497"/>
            <a:ext cx="8649299" cy="5625210"/>
          </a:xfrm>
        </p:spPr>
        <p:txBody>
          <a:bodyPr>
            <a:noAutofit/>
          </a:bodyPr>
          <a:lstStyle/>
          <a:p>
            <a:pPr lvl="8"/>
            <a:r>
              <a:rPr lang="en-US" sz="3600" b="1" dirty="0"/>
              <a:t>Islands give the speaker near-complete control of the conversation.</a:t>
            </a:r>
          </a:p>
          <a:p>
            <a:pPr marL="3657600" lvl="8" indent="0">
              <a:buNone/>
            </a:pPr>
            <a:endParaRPr lang="en-US" sz="3600" b="1" dirty="0"/>
          </a:p>
          <a:p>
            <a:pPr lvl="8"/>
            <a:r>
              <a:rPr lang="en-US" sz="3600" b="1" dirty="0"/>
              <a:t>Islands are nearly always completely accurate* in lexicon, grammar, and, typically, content.</a:t>
            </a:r>
          </a:p>
          <a:p>
            <a:pPr marL="3657600" lvl="8" indent="0">
              <a:buNone/>
            </a:pPr>
            <a:endParaRPr lang="en-US" sz="3600" b="1" dirty="0"/>
          </a:p>
          <a:p>
            <a:pPr marL="3657600" lvl="8" indent="0">
              <a:buNone/>
            </a:pPr>
            <a:endParaRPr lang="en-US" sz="3600" b="1" dirty="0"/>
          </a:p>
          <a:p>
            <a:pPr marL="3657600" lvl="8" indent="0">
              <a:buNone/>
            </a:pPr>
            <a:endParaRPr lang="en-US" sz="4000" b="1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74FE359-8798-CC6F-EFBE-EC0A938E1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92" y="355756"/>
            <a:ext cx="11368216" cy="606102"/>
          </a:xfrm>
        </p:spPr>
        <p:txBody>
          <a:bodyPr>
            <a:normAutofit fontScale="90000"/>
          </a:bodyPr>
          <a:lstStyle/>
          <a:p>
            <a:pPr lvl="8" algn="ctr"/>
            <a:r>
              <a:rPr lang="en-US" sz="4400" b="1" dirty="0"/>
              <a:t>How does an island differ from “just talking”?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BC3F73-157E-5CA6-45F8-3222745D0827}"/>
              </a:ext>
            </a:extLst>
          </p:cNvPr>
          <p:cNvSpPr txBox="1"/>
          <p:nvPr/>
        </p:nvSpPr>
        <p:spPr>
          <a:xfrm>
            <a:off x="967189" y="6034837"/>
            <a:ext cx="10858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*MUST BE CHECKED AND REHEARSED WITH A NATIVE SPEAKER</a:t>
            </a:r>
          </a:p>
        </p:txBody>
      </p:sp>
      <p:pic>
        <p:nvPicPr>
          <p:cNvPr id="7174" name="Picture 6">
            <a:extLst>
              <a:ext uri="{FF2B5EF4-FFF2-40B4-BE49-F238E27FC236}">
                <a16:creationId xmlns:a16="http://schemas.microsoft.com/office/drawing/2014/main" id="{1C197C3A-A8EA-353E-30F8-47909E3E2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783" y="1356199"/>
            <a:ext cx="4394887" cy="439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35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98"/>
    </mc:Choice>
    <mc:Fallback xmlns="">
      <p:transition spd="slow" advTm="2169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DDCD9-3CEA-4E1E-B2B5-B1DA52A4B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8722" y="351133"/>
            <a:ext cx="8619724" cy="58324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latin typeface="+mn-lt"/>
              </a:rPr>
              <a:t>Islands and Proficiency Levels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9F1F49-6A49-4036-9877-54F01919AC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3785" y="835518"/>
            <a:ext cx="5369685" cy="6050827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b="1" dirty="0"/>
              <a:t>Islands can be used at all proficiency levels.</a:t>
            </a:r>
          </a:p>
          <a:p>
            <a:pPr marL="514350" indent="-5143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b="1" dirty="0"/>
              <a:t>At lower levels, islands will be short, on concrete topics, personalized topics and will be limited in scope and genre.</a:t>
            </a:r>
          </a:p>
          <a:p>
            <a:pPr marL="514350" indent="-5143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b="1" dirty="0"/>
              <a:t>At the most advanced levels, islands can be long (chained to make a continent), complex, and on any kind of topic, including philosophical and sophisticated themes and will represent a range of genres (toasts, speeches, interviews, daily conversation).</a:t>
            </a:r>
          </a:p>
          <a:p>
            <a:pPr>
              <a:lnSpc>
                <a:spcPct val="120000"/>
              </a:lnSpc>
              <a:defRPr/>
            </a:pPr>
            <a:endParaRPr lang="en-US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C0D242AE-7915-0305-7483-ECD1813F3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1475517"/>
            <a:ext cx="5883116" cy="379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33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7870"/>
    </mc:Choice>
    <mc:Fallback xmlns="">
      <p:transition spd="slow" advTm="62787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5113</TotalTime>
  <Words>1134</Words>
  <Application>Microsoft Office PowerPoint</Application>
  <PresentationFormat>Widescreen</PresentationFormat>
  <Paragraphs>118</Paragraphs>
  <Slides>20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Candara</vt:lpstr>
      <vt:lpstr>news-gothic-std</vt:lpstr>
      <vt:lpstr>Office Theme</vt:lpstr>
      <vt:lpstr>PowerPoint Presentation</vt:lpstr>
      <vt:lpstr>The Concept</vt:lpstr>
      <vt:lpstr>The Concept -2-</vt:lpstr>
      <vt:lpstr>The Concept Creator: Boris Shekhtman</vt:lpstr>
      <vt:lpstr>Islands as a Tool</vt:lpstr>
      <vt:lpstr>What is an island?</vt:lpstr>
      <vt:lpstr>How does an island differ from a dialogue?</vt:lpstr>
      <vt:lpstr>How does an island differ from “just talking”?</vt:lpstr>
      <vt:lpstr>Islands and Proficiency Levels</vt:lpstr>
      <vt:lpstr>Sample Topics for Islands</vt:lpstr>
      <vt:lpstr>Sample Islands</vt:lpstr>
      <vt:lpstr>Sample Adapted Island</vt:lpstr>
      <vt:lpstr>Communicative Value of Islands</vt:lpstr>
      <vt:lpstr>Application</vt:lpstr>
      <vt:lpstr>How to Construct an Island – Phase I</vt:lpstr>
      <vt:lpstr>How to Construct an Island – Phase 2</vt:lpstr>
      <vt:lpstr>Your Islands – Phase 3</vt:lpstr>
      <vt:lpstr>Some Tips</vt:lpstr>
      <vt:lpstr>Conclusion</vt:lpstr>
      <vt:lpstr>                      References    provided in How to Improve Your Foreign Language Immediately (Shekhtman)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Capital of the World Festival   Saturday, 21 April 2018</dc:title>
  <dc:creator>Christine Campbell</dc:creator>
  <cp:lastModifiedBy>Betty Lou Leaver</cp:lastModifiedBy>
  <cp:revision>273</cp:revision>
  <cp:lastPrinted>2018-11-12T16:20:12Z</cp:lastPrinted>
  <dcterms:created xsi:type="dcterms:W3CDTF">2017-11-12T20:32:02Z</dcterms:created>
  <dcterms:modified xsi:type="dcterms:W3CDTF">2025-04-30T03:00:16Z</dcterms:modified>
</cp:coreProperties>
</file>