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474" r:id="rId2"/>
    <p:sldId id="257" r:id="rId3"/>
    <p:sldId id="476" r:id="rId4"/>
    <p:sldId id="477" r:id="rId5"/>
    <p:sldId id="478" r:id="rId6"/>
    <p:sldId id="475" r:id="rId7"/>
    <p:sldId id="479" r:id="rId8"/>
    <p:sldId id="480" r:id="rId9"/>
    <p:sldId id="457" r:id="rId10"/>
    <p:sldId id="481" r:id="rId11"/>
    <p:sldId id="487" r:id="rId12"/>
    <p:sldId id="489" r:id="rId13"/>
    <p:sldId id="490" r:id="rId14"/>
    <p:sldId id="464" r:id="rId15"/>
    <p:sldId id="484" r:id="rId16"/>
    <p:sldId id="485" r:id="rId17"/>
    <p:sldId id="486" r:id="rId18"/>
    <p:sldId id="488" r:id="rId19"/>
    <p:sldId id="483"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93957" autoAdjust="0"/>
  </p:normalViewPr>
  <p:slideViewPr>
    <p:cSldViewPr snapToGrid="0">
      <p:cViewPr>
        <p:scale>
          <a:sx n="69" d="100"/>
          <a:sy n="69" d="100"/>
        </p:scale>
        <p:origin x="5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ty Lou Leaver" userId="9d7fd85ac929651e" providerId="LiveId" clId="{52117AC3-6FC2-4918-BD23-8A30A00AEDB9}"/>
    <pc:docChg chg="custSel delSld modSld sldOrd">
      <pc:chgData name="Betty Lou Leaver" userId="9d7fd85ac929651e" providerId="LiveId" clId="{52117AC3-6FC2-4918-BD23-8A30A00AEDB9}" dt="2024-02-26T05:52:40.492" v="179" actId="14100"/>
      <pc:docMkLst>
        <pc:docMk/>
      </pc:docMkLst>
      <pc:sldChg chg="del ord">
        <pc:chgData name="Betty Lou Leaver" userId="9d7fd85ac929651e" providerId="LiveId" clId="{52117AC3-6FC2-4918-BD23-8A30A00AEDB9}" dt="2024-02-26T05:51:28.127" v="41" actId="47"/>
        <pc:sldMkLst>
          <pc:docMk/>
          <pc:sldMk cId="853082319" sldId="447"/>
        </pc:sldMkLst>
      </pc:sldChg>
      <pc:sldChg chg="modSp mod">
        <pc:chgData name="Betty Lou Leaver" userId="9d7fd85ac929651e" providerId="LiveId" clId="{52117AC3-6FC2-4918-BD23-8A30A00AEDB9}" dt="2024-02-26T05:49:29.547" v="18" actId="1036"/>
        <pc:sldMkLst>
          <pc:docMk/>
          <pc:sldMk cId="1530921926" sldId="464"/>
        </pc:sldMkLst>
        <pc:spChg chg="mod">
          <ac:chgData name="Betty Lou Leaver" userId="9d7fd85ac929651e" providerId="LiveId" clId="{52117AC3-6FC2-4918-BD23-8A30A00AEDB9}" dt="2024-02-26T05:49:29.547" v="18" actId="1036"/>
          <ac:spMkLst>
            <pc:docMk/>
            <pc:sldMk cId="1530921926" sldId="464"/>
            <ac:spMk id="2" creationId="{03DDDCD9-3CEA-4E1E-B2B5-B1DA52A4B128}"/>
          </ac:spMkLst>
        </pc:spChg>
      </pc:sldChg>
      <pc:sldChg chg="del">
        <pc:chgData name="Betty Lou Leaver" userId="9d7fd85ac929651e" providerId="LiveId" clId="{52117AC3-6FC2-4918-BD23-8A30A00AEDB9}" dt="2024-02-26T05:51:34.434" v="43" actId="47"/>
        <pc:sldMkLst>
          <pc:docMk/>
          <pc:sldMk cId="4280521082" sldId="472"/>
        </pc:sldMkLst>
      </pc:sldChg>
      <pc:sldChg chg="del">
        <pc:chgData name="Betty Lou Leaver" userId="9d7fd85ac929651e" providerId="LiveId" clId="{52117AC3-6FC2-4918-BD23-8A30A00AEDB9}" dt="2024-02-26T05:51:31.599" v="42" actId="47"/>
        <pc:sldMkLst>
          <pc:docMk/>
          <pc:sldMk cId="733522084" sldId="473"/>
        </pc:sldMkLst>
      </pc:sldChg>
      <pc:sldChg chg="del">
        <pc:chgData name="Betty Lou Leaver" userId="9d7fd85ac929651e" providerId="LiveId" clId="{52117AC3-6FC2-4918-BD23-8A30A00AEDB9}" dt="2024-02-26T05:50:39.574" v="35" actId="47"/>
        <pc:sldMkLst>
          <pc:docMk/>
          <pc:sldMk cId="797415318" sldId="482"/>
        </pc:sldMkLst>
      </pc:sldChg>
      <pc:sldChg chg="modSp mod">
        <pc:chgData name="Betty Lou Leaver" userId="9d7fd85ac929651e" providerId="LiveId" clId="{52117AC3-6FC2-4918-BD23-8A30A00AEDB9}" dt="2024-02-26T05:52:40.492" v="179" actId="14100"/>
        <pc:sldMkLst>
          <pc:docMk/>
          <pc:sldMk cId="865636358" sldId="483"/>
        </pc:sldMkLst>
        <pc:spChg chg="mod">
          <ac:chgData name="Betty Lou Leaver" userId="9d7fd85ac929651e" providerId="LiveId" clId="{52117AC3-6FC2-4918-BD23-8A30A00AEDB9}" dt="2024-02-26T05:52:15.068" v="178" actId="20577"/>
          <ac:spMkLst>
            <pc:docMk/>
            <pc:sldMk cId="865636358" sldId="483"/>
            <ac:spMk id="2" creationId="{03DDDCD9-3CEA-4E1E-B2B5-B1DA52A4B128}"/>
          </ac:spMkLst>
        </pc:spChg>
        <pc:spChg chg="mod">
          <ac:chgData name="Betty Lou Leaver" userId="9d7fd85ac929651e" providerId="LiveId" clId="{52117AC3-6FC2-4918-BD23-8A30A00AEDB9}" dt="2024-02-26T05:52:40.492" v="179" actId="14100"/>
          <ac:spMkLst>
            <pc:docMk/>
            <pc:sldMk cId="865636358" sldId="483"/>
            <ac:spMk id="4" creationId="{749F1F49-6A49-4036-9877-54F01919AC41}"/>
          </ac:spMkLst>
        </pc:spChg>
      </pc:sldChg>
      <pc:sldChg chg="modSp mod">
        <pc:chgData name="Betty Lou Leaver" userId="9d7fd85ac929651e" providerId="LiveId" clId="{52117AC3-6FC2-4918-BD23-8A30A00AEDB9}" dt="2024-02-26T05:49:59.574" v="34" actId="20577"/>
        <pc:sldMkLst>
          <pc:docMk/>
          <pc:sldMk cId="3610854526" sldId="484"/>
        </pc:sldMkLst>
        <pc:spChg chg="mod">
          <ac:chgData name="Betty Lou Leaver" userId="9d7fd85ac929651e" providerId="LiveId" clId="{52117AC3-6FC2-4918-BD23-8A30A00AEDB9}" dt="2024-02-26T05:49:59.574" v="34" actId="20577"/>
          <ac:spMkLst>
            <pc:docMk/>
            <pc:sldMk cId="3610854526" sldId="484"/>
            <ac:spMk id="2" creationId="{03DDDCD9-3CEA-4E1E-B2B5-B1DA52A4B128}"/>
          </ac:spMkLst>
        </pc:spChg>
      </pc:sldChg>
      <pc:sldChg chg="modSp mod">
        <pc:chgData name="Betty Lou Leaver" userId="9d7fd85ac929651e" providerId="LiveId" clId="{52117AC3-6FC2-4918-BD23-8A30A00AEDB9}" dt="2024-02-26T05:45:56.624" v="6" actId="20577"/>
        <pc:sldMkLst>
          <pc:docMk/>
          <pc:sldMk cId="317577830" sldId="487"/>
        </pc:sldMkLst>
        <pc:spChg chg="mod">
          <ac:chgData name="Betty Lou Leaver" userId="9d7fd85ac929651e" providerId="LiveId" clId="{52117AC3-6FC2-4918-BD23-8A30A00AEDB9}" dt="2024-02-26T05:45:56.624" v="6" actId="20577"/>
          <ac:spMkLst>
            <pc:docMk/>
            <pc:sldMk cId="317577830" sldId="487"/>
            <ac:spMk id="4" creationId="{749F1F49-6A49-4036-9877-54F01919AC41}"/>
          </ac:spMkLst>
        </pc:spChg>
      </pc:sldChg>
      <pc:sldChg chg="modSp mod">
        <pc:chgData name="Betty Lou Leaver" userId="9d7fd85ac929651e" providerId="LiveId" clId="{52117AC3-6FC2-4918-BD23-8A30A00AEDB9}" dt="2024-02-26T05:46:20.307" v="16" actId="20577"/>
        <pc:sldMkLst>
          <pc:docMk/>
          <pc:sldMk cId="3704509706" sldId="490"/>
        </pc:sldMkLst>
        <pc:spChg chg="mod">
          <ac:chgData name="Betty Lou Leaver" userId="9d7fd85ac929651e" providerId="LiveId" clId="{52117AC3-6FC2-4918-BD23-8A30A00AEDB9}" dt="2024-02-26T05:46:20.307" v="16" actId="20577"/>
          <ac:spMkLst>
            <pc:docMk/>
            <pc:sldMk cId="3704509706" sldId="490"/>
            <ac:spMk id="4" creationId="{749F1F49-6A49-4036-9877-54F01919AC4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24C8551-39A4-42AA-A353-BAFFEFC72FE2}" type="datetimeFigureOut">
              <a:rPr lang="en-US" smtClean="0"/>
              <a:t>2/25/2024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4B5F76C-AEC4-4F21-BB44-228295480DD2}" type="slidenum">
              <a:rPr lang="en-US" smtClean="0"/>
              <a:t>‹#›</a:t>
            </a:fld>
            <a:endParaRPr lang="en-US"/>
          </a:p>
        </p:txBody>
      </p:sp>
    </p:spTree>
    <p:extLst>
      <p:ext uri="{BB962C8B-B14F-4D97-AF65-F5344CB8AC3E}">
        <p14:creationId xmlns:p14="http://schemas.microsoft.com/office/powerpoint/2010/main" val="171427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B5F76C-AEC4-4F21-BB44-228295480DD2}" type="slidenum">
              <a:rPr lang="en-US" smtClean="0"/>
              <a:t>4</a:t>
            </a:fld>
            <a:endParaRPr lang="en-US"/>
          </a:p>
        </p:txBody>
      </p:sp>
    </p:spTree>
    <p:extLst>
      <p:ext uri="{BB962C8B-B14F-4D97-AF65-F5344CB8AC3E}">
        <p14:creationId xmlns:p14="http://schemas.microsoft.com/office/powerpoint/2010/main" val="513990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B5F76C-AEC4-4F21-BB44-228295480DD2}" type="slidenum">
              <a:rPr lang="en-US" smtClean="0"/>
              <a:t>12</a:t>
            </a:fld>
            <a:endParaRPr lang="en-US"/>
          </a:p>
        </p:txBody>
      </p:sp>
    </p:spTree>
    <p:extLst>
      <p:ext uri="{BB962C8B-B14F-4D97-AF65-F5344CB8AC3E}">
        <p14:creationId xmlns:p14="http://schemas.microsoft.com/office/powerpoint/2010/main" val="518695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B5F76C-AEC4-4F21-BB44-228295480DD2}" type="slidenum">
              <a:rPr lang="en-US" smtClean="0"/>
              <a:t>13</a:t>
            </a:fld>
            <a:endParaRPr lang="en-US"/>
          </a:p>
        </p:txBody>
      </p:sp>
    </p:spTree>
    <p:extLst>
      <p:ext uri="{BB962C8B-B14F-4D97-AF65-F5344CB8AC3E}">
        <p14:creationId xmlns:p14="http://schemas.microsoft.com/office/powerpoint/2010/main" val="2398915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2/25/2024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2/25/2024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8D29D-4214-228C-E2DB-D7604C72966E}"/>
              </a:ext>
            </a:extLst>
          </p:cNvPr>
          <p:cNvSpPr>
            <a:spLocks noGrp="1"/>
          </p:cNvSpPr>
          <p:nvPr>
            <p:ph idx="1"/>
          </p:nvPr>
        </p:nvSpPr>
        <p:spPr>
          <a:xfrm>
            <a:off x="820132" y="4807670"/>
            <a:ext cx="10863869" cy="1533366"/>
          </a:xfrm>
        </p:spPr>
        <p:txBody>
          <a:bodyPr>
            <a:normAutofit fontScale="92500" lnSpcReduction="10000"/>
          </a:bodyPr>
          <a:lstStyle/>
          <a:p>
            <a:pPr marL="0" indent="0" algn="ctr">
              <a:buNone/>
            </a:pPr>
            <a:r>
              <a:rPr lang="en-US" sz="4000" b="1" dirty="0"/>
              <a:t>USING ISLANDS TO INCREASE SPEAKING PROFICIENCY</a:t>
            </a:r>
          </a:p>
          <a:p>
            <a:pPr marL="0" indent="0" algn="ctr">
              <a:buNone/>
            </a:pPr>
            <a:r>
              <a:rPr lang="en-US" b="1" dirty="0"/>
              <a:t> </a:t>
            </a:r>
          </a:p>
          <a:p>
            <a:pPr marL="0" indent="0" algn="ctr">
              <a:buNone/>
            </a:pPr>
            <a:r>
              <a:rPr lang="en-US" sz="3600" b="1" dirty="0"/>
              <a:t>Betty Lou Leaver, Ph.D.</a:t>
            </a:r>
          </a:p>
        </p:txBody>
      </p:sp>
      <p:pic>
        <p:nvPicPr>
          <p:cNvPr id="1028" name="Picture 4">
            <a:extLst>
              <a:ext uri="{FF2B5EF4-FFF2-40B4-BE49-F238E27FC236}">
                <a16:creationId xmlns:a16="http://schemas.microsoft.com/office/drawing/2014/main" id="{6B5C3925-EB29-2C9F-60E5-5D127CEF20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2313" y="516964"/>
            <a:ext cx="10289407" cy="3957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489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3212743" y="202851"/>
            <a:ext cx="6227819" cy="583240"/>
          </a:xfrm>
        </p:spPr>
        <p:txBody>
          <a:bodyPr>
            <a:noAutofit/>
          </a:bodyPr>
          <a:lstStyle/>
          <a:p>
            <a:r>
              <a:rPr lang="en-US" sz="4400" b="1" dirty="0">
                <a:latin typeface="+mn-lt"/>
              </a:rPr>
              <a:t>Sample Topics for Islands</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5" y="835518"/>
            <a:ext cx="5369685" cy="6050827"/>
          </a:xfrm>
        </p:spPr>
        <p:txBody>
          <a:bodyPr>
            <a:normAutofit lnSpcReduction="10000"/>
          </a:bodyPr>
          <a:lstStyle/>
          <a:p>
            <a:pPr>
              <a:lnSpc>
                <a:spcPct val="120000"/>
              </a:lnSpc>
              <a:defRPr/>
            </a:pPr>
            <a:r>
              <a:rPr lang="en-US" sz="3200" b="1" dirty="0"/>
              <a:t>BEGINNING PROFICIENCY</a:t>
            </a:r>
          </a:p>
          <a:p>
            <a:pPr marL="514350" indent="-514350">
              <a:lnSpc>
                <a:spcPct val="120000"/>
              </a:lnSpc>
              <a:buFont typeface="Arial" panose="020B0604020202020204" pitchFamily="34" charset="0"/>
              <a:buChar char="•"/>
              <a:defRPr/>
            </a:pPr>
            <a:r>
              <a:rPr lang="en-US" sz="3200" b="1" dirty="0"/>
              <a:t>Biography (personal)</a:t>
            </a:r>
          </a:p>
          <a:p>
            <a:pPr marL="514350" indent="-514350">
              <a:lnSpc>
                <a:spcPct val="120000"/>
              </a:lnSpc>
              <a:buFont typeface="Arial" panose="020B0604020202020204" pitchFamily="34" charset="0"/>
              <a:buChar char="•"/>
              <a:defRPr/>
            </a:pPr>
            <a:r>
              <a:rPr lang="en-US" sz="3200" b="1" dirty="0"/>
              <a:t>Cooking &amp; Shopping</a:t>
            </a:r>
          </a:p>
          <a:p>
            <a:pPr marL="514350" indent="-514350">
              <a:lnSpc>
                <a:spcPct val="120000"/>
              </a:lnSpc>
              <a:buFont typeface="Arial" panose="020B0604020202020204" pitchFamily="34" charset="0"/>
              <a:buChar char="•"/>
              <a:defRPr/>
            </a:pPr>
            <a:r>
              <a:rPr lang="en-US" sz="3200" b="1" dirty="0"/>
              <a:t>Holiday preparations &amp; activities</a:t>
            </a:r>
          </a:p>
          <a:p>
            <a:pPr marL="514350" indent="-514350">
              <a:lnSpc>
                <a:spcPct val="120000"/>
              </a:lnSpc>
              <a:buFont typeface="Arial" panose="020B0604020202020204" pitchFamily="34" charset="0"/>
              <a:buChar char="•"/>
              <a:defRPr/>
            </a:pPr>
            <a:r>
              <a:rPr lang="en-US" sz="3200" b="1" dirty="0"/>
              <a:t>School/studies</a:t>
            </a:r>
          </a:p>
          <a:p>
            <a:pPr marL="514350" indent="-514350">
              <a:lnSpc>
                <a:spcPct val="120000"/>
              </a:lnSpc>
              <a:buFont typeface="Arial" panose="020B0604020202020204" pitchFamily="34" charset="0"/>
              <a:buChar char="•"/>
              <a:defRPr/>
            </a:pPr>
            <a:r>
              <a:rPr lang="en-US" sz="3200" b="1" dirty="0"/>
              <a:t>Descriptions of relatives and friends</a:t>
            </a:r>
          </a:p>
          <a:p>
            <a:pPr marL="514350" indent="-514350">
              <a:lnSpc>
                <a:spcPct val="120000"/>
              </a:lnSpc>
              <a:buFont typeface="Arial" panose="020B0604020202020204" pitchFamily="34" charset="0"/>
              <a:buChar char="•"/>
              <a:defRPr/>
            </a:pPr>
            <a:r>
              <a:rPr lang="en-US" sz="3200" b="1" dirty="0"/>
              <a:t>Favorite things</a:t>
            </a:r>
          </a:p>
          <a:p>
            <a:pPr>
              <a:lnSpc>
                <a:spcPct val="120000"/>
              </a:lnSpc>
              <a:defRPr/>
            </a:pPr>
            <a:endParaRPr lang="en-US" dirty="0"/>
          </a:p>
        </p:txBody>
      </p:sp>
      <p:sp>
        <p:nvSpPr>
          <p:cNvPr id="5" name="Text Placeholder 3">
            <a:extLst>
              <a:ext uri="{FF2B5EF4-FFF2-40B4-BE49-F238E27FC236}">
                <a16:creationId xmlns:a16="http://schemas.microsoft.com/office/drawing/2014/main" id="{48B7AC2E-C240-7848-D23A-765EAFCC48DD}"/>
              </a:ext>
            </a:extLst>
          </p:cNvPr>
          <p:cNvSpPr txBox="1">
            <a:spLocks/>
          </p:cNvSpPr>
          <p:nvPr/>
        </p:nvSpPr>
        <p:spPr>
          <a:xfrm>
            <a:off x="6021185" y="807173"/>
            <a:ext cx="5369685" cy="6050827"/>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20000"/>
              </a:lnSpc>
              <a:defRPr/>
            </a:pPr>
            <a:r>
              <a:rPr lang="en-US" sz="3800" b="1" dirty="0"/>
              <a:t>ADVANCED PROFICIENCY</a:t>
            </a:r>
          </a:p>
          <a:p>
            <a:pPr marL="514350" indent="-514350">
              <a:lnSpc>
                <a:spcPct val="120000"/>
              </a:lnSpc>
              <a:buFont typeface="Arial" panose="020B0604020202020204" pitchFamily="34" charset="0"/>
              <a:buChar char="•"/>
              <a:defRPr/>
            </a:pPr>
            <a:r>
              <a:rPr lang="en-US" sz="3200" b="1" dirty="0"/>
              <a:t>Biography (professional)</a:t>
            </a:r>
          </a:p>
          <a:p>
            <a:pPr marL="514350" indent="-514350">
              <a:lnSpc>
                <a:spcPct val="120000"/>
              </a:lnSpc>
              <a:buFont typeface="Arial" panose="020B0604020202020204" pitchFamily="34" charset="0"/>
              <a:buChar char="•"/>
              <a:defRPr/>
            </a:pPr>
            <a:r>
              <a:rPr lang="en-US" sz="3200" b="1" dirty="0"/>
              <a:t>Work responsibilities</a:t>
            </a:r>
          </a:p>
          <a:p>
            <a:pPr marL="514350" indent="-514350">
              <a:lnSpc>
                <a:spcPct val="120000"/>
              </a:lnSpc>
              <a:buFont typeface="Arial" panose="020B0604020202020204" pitchFamily="34" charset="0"/>
              <a:buChar char="•"/>
              <a:defRPr/>
            </a:pPr>
            <a:r>
              <a:rPr lang="en-US" sz="3200" b="1" dirty="0"/>
              <a:t>History and significance of holidays</a:t>
            </a:r>
          </a:p>
          <a:p>
            <a:pPr marL="514350" indent="-514350">
              <a:lnSpc>
                <a:spcPct val="120000"/>
              </a:lnSpc>
              <a:buFont typeface="Arial" panose="020B0604020202020204" pitchFamily="34" charset="0"/>
              <a:buChar char="•"/>
              <a:defRPr/>
            </a:pPr>
            <a:r>
              <a:rPr lang="en-US" sz="3200" b="1" dirty="0"/>
              <a:t>Studies &amp; research</a:t>
            </a:r>
          </a:p>
          <a:p>
            <a:pPr marL="514350" indent="-514350">
              <a:lnSpc>
                <a:spcPct val="120000"/>
              </a:lnSpc>
              <a:buFont typeface="Arial" panose="020B0604020202020204" pitchFamily="34" charset="0"/>
              <a:buChar char="•"/>
              <a:defRPr/>
            </a:pPr>
            <a:r>
              <a:rPr lang="en-US" sz="3200" b="1" dirty="0"/>
              <a:t>Discussion of nature and psychology of relationships</a:t>
            </a:r>
          </a:p>
          <a:p>
            <a:pPr marL="514350" indent="-514350">
              <a:lnSpc>
                <a:spcPct val="120000"/>
              </a:lnSpc>
              <a:buFont typeface="Arial" panose="020B0604020202020204" pitchFamily="34" charset="0"/>
              <a:buChar char="•"/>
              <a:defRPr/>
            </a:pPr>
            <a:r>
              <a:rPr lang="en-US" sz="3200" b="1" dirty="0"/>
              <a:t>Politics, economics, etc.</a:t>
            </a:r>
          </a:p>
          <a:p>
            <a:pPr>
              <a:lnSpc>
                <a:spcPct val="120000"/>
              </a:lnSpc>
              <a:defRPr/>
            </a:pPr>
            <a:endParaRPr lang="en-US" dirty="0"/>
          </a:p>
        </p:txBody>
      </p:sp>
    </p:spTree>
    <p:extLst>
      <p:ext uri="{BB962C8B-B14F-4D97-AF65-F5344CB8AC3E}">
        <p14:creationId xmlns:p14="http://schemas.microsoft.com/office/powerpoint/2010/main" val="669015508"/>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4275424" y="223933"/>
            <a:ext cx="6227819" cy="583240"/>
          </a:xfrm>
        </p:spPr>
        <p:txBody>
          <a:bodyPr>
            <a:noAutofit/>
          </a:bodyPr>
          <a:lstStyle/>
          <a:p>
            <a:r>
              <a:rPr lang="en-US" sz="4400" b="1" dirty="0">
                <a:latin typeface="+mn-lt"/>
              </a:rPr>
              <a:t>Sample Islands</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5" y="835518"/>
            <a:ext cx="11282393" cy="6050827"/>
          </a:xfrm>
        </p:spPr>
        <p:txBody>
          <a:bodyPr>
            <a:normAutofit fontScale="85000" lnSpcReduction="20000"/>
          </a:bodyPr>
          <a:lstStyle/>
          <a:p>
            <a:pPr>
              <a:lnSpc>
                <a:spcPct val="120000"/>
              </a:lnSpc>
              <a:defRPr/>
            </a:pPr>
            <a:r>
              <a:rPr lang="en-US" sz="3200" b="1" dirty="0"/>
              <a:t>Biography for semi-formal self-introduction at a group gathering:</a:t>
            </a:r>
          </a:p>
          <a:p>
            <a:pPr>
              <a:lnSpc>
                <a:spcPct val="120000"/>
              </a:lnSpc>
              <a:defRPr/>
            </a:pPr>
            <a:r>
              <a:rPr lang="en-US" sz="3200" b="1" dirty="0"/>
              <a:t>Hi everybody. My name is Susie Jones. I am so happy to be here tonight. Planning for a new after-school sports program for our children here at the Deerfield School is dear to my heart. I have two children who attend school here, and, as a child, I attended school here, too. This feels like home to me even though I spent ten years in Alaska working with fisheries there. I am so happy to be back here in the cornfields where I grew up with six brothers and sisters, picking corn in the summer and, ugh!, avoiding tornadoes in the winter. Perhaps we can name our new sports team the Tornadoes. (Just kidding – and just happy to be here tonight.)</a:t>
            </a:r>
          </a:p>
          <a:p>
            <a:pPr>
              <a:lnSpc>
                <a:spcPct val="120000"/>
              </a:lnSpc>
              <a:defRPr/>
            </a:pPr>
            <a:r>
              <a:rPr lang="en-US" sz="3200" b="1" dirty="0"/>
              <a:t>(Replaceable parts: purpose, location, summer activity, winter reality/humor</a:t>
            </a:r>
          </a:p>
          <a:p>
            <a:pPr>
              <a:lnSpc>
                <a:spcPct val="120000"/>
              </a:lnSpc>
              <a:defRPr/>
            </a:pPr>
            <a:r>
              <a:rPr lang="en-US" sz="3200" b="1" dirty="0"/>
              <a:t>(Templated parts: name, family, childhood, work, education, phraseology)</a:t>
            </a:r>
          </a:p>
          <a:p>
            <a:pPr>
              <a:lnSpc>
                <a:spcPct val="120000"/>
              </a:lnSpc>
              <a:defRPr/>
            </a:pPr>
            <a:r>
              <a:rPr lang="en-US" sz="3200" b="1" dirty="0"/>
              <a:t>(Additive parts: more info about any of the templated parts)  </a:t>
            </a:r>
          </a:p>
          <a:p>
            <a:pPr>
              <a:lnSpc>
                <a:spcPct val="120000"/>
              </a:lnSpc>
              <a:defRPr/>
            </a:pPr>
            <a:endParaRPr lang="en-US" sz="3200" b="1" dirty="0"/>
          </a:p>
          <a:p>
            <a:pPr>
              <a:lnSpc>
                <a:spcPct val="120000"/>
              </a:lnSpc>
              <a:defRPr/>
            </a:pPr>
            <a:endParaRPr lang="en-US" sz="3200" b="1" dirty="0"/>
          </a:p>
          <a:p>
            <a:pPr>
              <a:lnSpc>
                <a:spcPct val="120000"/>
              </a:lnSpc>
              <a:defRPr/>
            </a:pPr>
            <a:endParaRPr lang="en-US" dirty="0"/>
          </a:p>
        </p:txBody>
      </p:sp>
    </p:spTree>
    <p:extLst>
      <p:ext uri="{BB962C8B-B14F-4D97-AF65-F5344CB8AC3E}">
        <p14:creationId xmlns:p14="http://schemas.microsoft.com/office/powerpoint/2010/main" val="317577830"/>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2730844" y="180685"/>
            <a:ext cx="8328454" cy="583240"/>
          </a:xfrm>
        </p:spPr>
        <p:txBody>
          <a:bodyPr>
            <a:noAutofit/>
          </a:bodyPr>
          <a:lstStyle/>
          <a:p>
            <a:r>
              <a:rPr lang="en-US" sz="4400" b="1" dirty="0">
                <a:latin typeface="+mn-lt"/>
              </a:rPr>
              <a:t>Sample Adapted Island</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5" y="835518"/>
            <a:ext cx="11282393" cy="6050827"/>
          </a:xfrm>
        </p:spPr>
        <p:txBody>
          <a:bodyPr>
            <a:normAutofit fontScale="92500" lnSpcReduction="10000"/>
          </a:bodyPr>
          <a:lstStyle/>
          <a:p>
            <a:pPr>
              <a:lnSpc>
                <a:spcPct val="120000"/>
              </a:lnSpc>
              <a:defRPr/>
            </a:pPr>
            <a:r>
              <a:rPr lang="en-US" sz="3200" b="1" dirty="0"/>
              <a:t>Biography for formal self-introduction as a keynote speaker:</a:t>
            </a:r>
          </a:p>
          <a:p>
            <a:pPr>
              <a:lnSpc>
                <a:spcPct val="120000"/>
              </a:lnSpc>
              <a:defRPr/>
            </a:pPr>
            <a:r>
              <a:rPr lang="en-US" sz="3200" b="1" dirty="0"/>
              <a:t>Good evening, everyone. My name is Dr. Susan Jones. I am very honored to have been invited to be your keynote speaker tonight. Planning after-school sports programs for young children is a topic dear to my heart. In addition to having raised two children of my own who were actively involved in sports while in school, I hold a master’s degree in sports education from Deerfield College, right down the street from this school and spent time working on a volunteer basis with three schools in Alaska when I was living there during a 10-year period. That said, let’s move on to the topic of tonight’s meeting: planning for a new and improved school sports program in Deerfield.</a:t>
            </a:r>
          </a:p>
          <a:p>
            <a:pPr>
              <a:lnSpc>
                <a:spcPct val="120000"/>
              </a:lnSpc>
              <a:defRPr/>
            </a:pPr>
            <a:endParaRPr lang="en-US" sz="3200" b="1" dirty="0"/>
          </a:p>
          <a:p>
            <a:pPr>
              <a:lnSpc>
                <a:spcPct val="120000"/>
              </a:lnSpc>
              <a:defRPr/>
            </a:pPr>
            <a:endParaRPr lang="en-US" dirty="0"/>
          </a:p>
        </p:txBody>
      </p:sp>
    </p:spTree>
    <p:extLst>
      <p:ext uri="{BB962C8B-B14F-4D97-AF65-F5344CB8AC3E}">
        <p14:creationId xmlns:p14="http://schemas.microsoft.com/office/powerpoint/2010/main" val="1953679867"/>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2174790" y="223933"/>
            <a:ext cx="8328454" cy="583240"/>
          </a:xfrm>
        </p:spPr>
        <p:txBody>
          <a:bodyPr>
            <a:noAutofit/>
          </a:bodyPr>
          <a:lstStyle/>
          <a:p>
            <a:r>
              <a:rPr lang="en-US" sz="4400" b="1" dirty="0">
                <a:latin typeface="+mn-lt"/>
              </a:rPr>
              <a:t>Communicative Value of Islands</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97034" y="1125902"/>
            <a:ext cx="11282393" cy="6050827"/>
          </a:xfrm>
        </p:spPr>
        <p:txBody>
          <a:bodyPr>
            <a:normAutofit/>
          </a:bodyPr>
          <a:lstStyle/>
          <a:p>
            <a:pPr marL="457200" indent="-457200">
              <a:lnSpc>
                <a:spcPct val="120000"/>
              </a:lnSpc>
              <a:buFont typeface="Arial" panose="020B0604020202020204" pitchFamily="34" charset="0"/>
              <a:buChar char="•"/>
              <a:defRPr/>
            </a:pPr>
            <a:r>
              <a:rPr lang="en-US" sz="3200" b="1" dirty="0"/>
              <a:t>ability to shift quickly into fluent speech</a:t>
            </a:r>
          </a:p>
          <a:p>
            <a:pPr marL="457200" indent="-457200">
              <a:lnSpc>
                <a:spcPct val="120000"/>
              </a:lnSpc>
              <a:buFont typeface="Arial" panose="020B0604020202020204" pitchFamily="34" charset="0"/>
              <a:buChar char="•"/>
              <a:defRPr/>
            </a:pPr>
            <a:r>
              <a:rPr lang="en-US" sz="3200" b="1" dirty="0"/>
              <a:t>grammatical patterns for successful application to different contexts and situations e.g. Sports play an important role in my family = politics play an important role in our society</a:t>
            </a:r>
          </a:p>
          <a:p>
            <a:pPr marL="457200" indent="-457200">
              <a:lnSpc>
                <a:spcPct val="120000"/>
              </a:lnSpc>
              <a:buFont typeface="Arial" panose="020B0604020202020204" pitchFamily="34" charset="0"/>
              <a:buChar char="•"/>
              <a:defRPr/>
            </a:pPr>
            <a:r>
              <a:rPr lang="en-US" sz="3200" b="1" dirty="0"/>
              <a:t>nearly intact use for similar situations, e.g., an island about Indonesian-American relations could be used for other political relations</a:t>
            </a:r>
          </a:p>
          <a:p>
            <a:pPr>
              <a:lnSpc>
                <a:spcPct val="120000"/>
              </a:lnSpc>
              <a:defRPr/>
            </a:pPr>
            <a:endParaRPr lang="en-US" sz="3200" b="1" dirty="0"/>
          </a:p>
          <a:p>
            <a:pPr>
              <a:lnSpc>
                <a:spcPct val="120000"/>
              </a:lnSpc>
              <a:defRPr/>
            </a:pPr>
            <a:endParaRPr lang="en-US" dirty="0"/>
          </a:p>
        </p:txBody>
      </p:sp>
      <p:pic>
        <p:nvPicPr>
          <p:cNvPr id="6" name="Picture 4">
            <a:extLst>
              <a:ext uri="{FF2B5EF4-FFF2-40B4-BE49-F238E27FC236}">
                <a16:creationId xmlns:a16="http://schemas.microsoft.com/office/drawing/2014/main" id="{C4DBAFEC-0391-C314-E00E-EF57B8E145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6124" y="5075071"/>
            <a:ext cx="3737714" cy="143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4509706"/>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172981" y="264572"/>
            <a:ext cx="8619724" cy="583240"/>
          </a:xfrm>
        </p:spPr>
        <p:txBody>
          <a:bodyPr>
            <a:noAutofit/>
          </a:bodyPr>
          <a:lstStyle/>
          <a:p>
            <a:pPr algn="ctr"/>
            <a:r>
              <a:rPr lang="en-US" sz="4400" b="1" dirty="0">
                <a:latin typeface="+mn-lt"/>
              </a:rPr>
              <a:t>Participant Interaction</a:t>
            </a:r>
          </a:p>
        </p:txBody>
      </p:sp>
      <p:pic>
        <p:nvPicPr>
          <p:cNvPr id="6" name="Picture Placeholder 5" descr="A group of people sitting at a table&#10;&#10;Description automatically generated">
            <a:extLst>
              <a:ext uri="{FF2B5EF4-FFF2-40B4-BE49-F238E27FC236}">
                <a16:creationId xmlns:a16="http://schemas.microsoft.com/office/drawing/2014/main" id="{E91776D0-E112-46F9-A450-21D0555143B5}"/>
              </a:ext>
            </a:extLst>
          </p:cNvPr>
          <p:cNvPicPr>
            <a:picLocks noGrp="1" noChangeAspect="1"/>
          </p:cNvPicPr>
          <p:nvPr>
            <p:ph type="pic" idx="1"/>
          </p:nvPr>
        </p:nvPicPr>
        <p:blipFill>
          <a:blip r:embed="rId2"/>
          <a:srcRect l="15856" r="15856"/>
          <a:stretch>
            <a:fillRect/>
          </a:stretch>
        </p:blipFill>
        <p:spPr>
          <a:xfrm>
            <a:off x="6096000" y="1426794"/>
            <a:ext cx="5748670" cy="4440511"/>
          </a:xfrm>
        </p:spPr>
      </p:pic>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5" y="835518"/>
            <a:ext cx="5807744" cy="6050827"/>
          </a:xfrm>
        </p:spPr>
        <p:txBody>
          <a:bodyPr>
            <a:normAutofit/>
          </a:bodyPr>
          <a:lstStyle/>
          <a:p>
            <a:pPr>
              <a:lnSpc>
                <a:spcPct val="120000"/>
              </a:lnSpc>
              <a:defRPr/>
            </a:pPr>
            <a:r>
              <a:rPr lang="en-US" sz="3200" b="1" dirty="0"/>
              <a:t>Make a list of 4-5 topics that would be useful for you as islands.</a:t>
            </a:r>
          </a:p>
          <a:p>
            <a:pPr>
              <a:lnSpc>
                <a:spcPct val="120000"/>
              </a:lnSpc>
              <a:defRPr/>
            </a:pPr>
            <a:r>
              <a:rPr lang="en-US" sz="3200" b="1" dirty="0"/>
              <a:t>Consider one topic each for (1) personal information, (2) daily interactions/functional-notional, (3) professional/work requirements), (4) hobbies &amp; interests, and (5) conversations</a:t>
            </a:r>
          </a:p>
          <a:p>
            <a:pPr>
              <a:lnSpc>
                <a:spcPct val="120000"/>
              </a:lnSpc>
              <a:defRPr/>
            </a:pPr>
            <a:endParaRPr lang="en-US" sz="3200" b="1" dirty="0"/>
          </a:p>
          <a:p>
            <a:endParaRPr lang="en-US" dirty="0"/>
          </a:p>
        </p:txBody>
      </p:sp>
    </p:spTree>
    <p:extLst>
      <p:ext uri="{BB962C8B-B14F-4D97-AF65-F5344CB8AC3E}">
        <p14:creationId xmlns:p14="http://schemas.microsoft.com/office/powerpoint/2010/main" val="1530921926"/>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1643449" y="209029"/>
            <a:ext cx="9670035" cy="583240"/>
          </a:xfrm>
        </p:spPr>
        <p:txBody>
          <a:bodyPr>
            <a:noAutofit/>
          </a:bodyPr>
          <a:lstStyle/>
          <a:p>
            <a:r>
              <a:rPr lang="en-US" sz="4400" b="1" dirty="0">
                <a:latin typeface="+mn-lt"/>
              </a:rPr>
              <a:t>How to Construct an Island – Phase I</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6" y="835518"/>
            <a:ext cx="4337896" cy="6050827"/>
          </a:xfrm>
        </p:spPr>
        <p:txBody>
          <a:bodyPr>
            <a:normAutofit/>
          </a:bodyPr>
          <a:lstStyle/>
          <a:p>
            <a:pPr marL="514350" indent="-514350">
              <a:lnSpc>
                <a:spcPct val="120000"/>
              </a:lnSpc>
              <a:buFont typeface="Arial" panose="020B0604020202020204" pitchFamily="34" charset="0"/>
              <a:buChar char="•"/>
              <a:defRPr/>
            </a:pPr>
            <a:r>
              <a:rPr lang="en-US" sz="3200" b="1" dirty="0"/>
              <a:t>Select your topic.</a:t>
            </a:r>
          </a:p>
          <a:p>
            <a:pPr marL="514350" indent="-514350">
              <a:lnSpc>
                <a:spcPct val="120000"/>
              </a:lnSpc>
              <a:buFont typeface="Arial" panose="020B0604020202020204" pitchFamily="34" charset="0"/>
              <a:buChar char="•"/>
              <a:defRPr/>
            </a:pPr>
            <a:r>
              <a:rPr lang="en-US" sz="3200" b="1" dirty="0"/>
              <a:t>Find oral or written texts by native speakers on the topic; make sure you understand them.</a:t>
            </a:r>
          </a:p>
          <a:p>
            <a:pPr marL="514350" indent="-514350">
              <a:lnSpc>
                <a:spcPct val="120000"/>
              </a:lnSpc>
              <a:buFont typeface="Arial" panose="020B0604020202020204" pitchFamily="34" charset="0"/>
              <a:buChar char="•"/>
              <a:defRPr/>
            </a:pPr>
            <a:r>
              <a:rPr lang="en-US" sz="3200" b="1" dirty="0"/>
              <a:t>Simplify them and adapt to you/your needs.</a:t>
            </a:r>
          </a:p>
          <a:p>
            <a:pPr>
              <a:lnSpc>
                <a:spcPct val="120000"/>
              </a:lnSpc>
              <a:defRPr/>
            </a:pPr>
            <a:endParaRPr lang="en-US" dirty="0"/>
          </a:p>
        </p:txBody>
      </p:sp>
      <p:pic>
        <p:nvPicPr>
          <p:cNvPr id="5" name="Picture 4">
            <a:extLst>
              <a:ext uri="{FF2B5EF4-FFF2-40B4-BE49-F238E27FC236}">
                <a16:creationId xmlns:a16="http://schemas.microsoft.com/office/drawing/2014/main" id="{453F0FAF-E9F8-6849-48A9-757FF7B66D52}"/>
              </a:ext>
            </a:extLst>
          </p:cNvPr>
          <p:cNvPicPr>
            <a:picLocks noChangeAspect="1"/>
          </p:cNvPicPr>
          <p:nvPr/>
        </p:nvPicPr>
        <p:blipFill>
          <a:blip r:embed="rId2"/>
          <a:stretch>
            <a:fillRect/>
          </a:stretch>
        </p:blipFill>
        <p:spPr>
          <a:xfrm>
            <a:off x="4605783" y="1481162"/>
            <a:ext cx="7432431" cy="4178232"/>
          </a:xfrm>
          <a:prstGeom prst="rect">
            <a:avLst/>
          </a:prstGeom>
        </p:spPr>
      </p:pic>
    </p:spTree>
    <p:extLst>
      <p:ext uri="{BB962C8B-B14F-4D97-AF65-F5344CB8AC3E}">
        <p14:creationId xmlns:p14="http://schemas.microsoft.com/office/powerpoint/2010/main" val="3610854526"/>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1674339" y="209029"/>
            <a:ext cx="9670035" cy="583240"/>
          </a:xfrm>
        </p:spPr>
        <p:txBody>
          <a:bodyPr>
            <a:noAutofit/>
          </a:bodyPr>
          <a:lstStyle/>
          <a:p>
            <a:r>
              <a:rPr lang="en-US" sz="4400" b="1" dirty="0">
                <a:latin typeface="+mn-lt"/>
              </a:rPr>
              <a:t>How to Construct an Island – Phase 2</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6" y="835518"/>
            <a:ext cx="4337896" cy="6050827"/>
          </a:xfrm>
        </p:spPr>
        <p:txBody>
          <a:bodyPr>
            <a:normAutofit lnSpcReduction="10000"/>
          </a:bodyPr>
          <a:lstStyle/>
          <a:p>
            <a:pPr marL="514350" indent="-514350">
              <a:lnSpc>
                <a:spcPct val="120000"/>
              </a:lnSpc>
              <a:buFont typeface="Arial" panose="020B0604020202020204" pitchFamily="34" charset="0"/>
              <a:buChar char="•"/>
              <a:defRPr/>
            </a:pPr>
            <a:r>
              <a:rPr lang="en-US" sz="3200" b="1" dirty="0"/>
              <a:t>Select/find a native speaker.</a:t>
            </a:r>
          </a:p>
          <a:p>
            <a:pPr marL="514350" indent="-514350">
              <a:lnSpc>
                <a:spcPct val="120000"/>
              </a:lnSpc>
              <a:buFont typeface="Arial" panose="020B0604020202020204" pitchFamily="34" charset="0"/>
              <a:buChar char="•"/>
              <a:defRPr/>
            </a:pPr>
            <a:r>
              <a:rPr lang="en-US" sz="3200" b="1" dirty="0"/>
              <a:t>Have the native speaker correct your text/understand the corrections.</a:t>
            </a:r>
          </a:p>
          <a:p>
            <a:pPr marL="514350" indent="-514350">
              <a:lnSpc>
                <a:spcPct val="120000"/>
              </a:lnSpc>
              <a:buFont typeface="Arial" panose="020B0604020202020204" pitchFamily="34" charset="0"/>
              <a:buChar char="•"/>
              <a:defRPr/>
            </a:pPr>
            <a:r>
              <a:rPr lang="en-US" sz="3200" b="1" dirty="0"/>
              <a:t>Rehearse alone and with the native speaker – then use in real life until firm.</a:t>
            </a:r>
          </a:p>
          <a:p>
            <a:pPr>
              <a:lnSpc>
                <a:spcPct val="120000"/>
              </a:lnSpc>
              <a:defRPr/>
            </a:pPr>
            <a:endParaRPr lang="en-US" dirty="0"/>
          </a:p>
        </p:txBody>
      </p:sp>
      <p:pic>
        <p:nvPicPr>
          <p:cNvPr id="5" name="Picture 4">
            <a:extLst>
              <a:ext uri="{FF2B5EF4-FFF2-40B4-BE49-F238E27FC236}">
                <a16:creationId xmlns:a16="http://schemas.microsoft.com/office/drawing/2014/main" id="{453F0FAF-E9F8-6849-48A9-757FF7B66D52}"/>
              </a:ext>
            </a:extLst>
          </p:cNvPr>
          <p:cNvPicPr>
            <a:picLocks noChangeAspect="1"/>
          </p:cNvPicPr>
          <p:nvPr/>
        </p:nvPicPr>
        <p:blipFill>
          <a:blip r:embed="rId2"/>
          <a:stretch>
            <a:fillRect/>
          </a:stretch>
        </p:blipFill>
        <p:spPr>
          <a:xfrm>
            <a:off x="4605783" y="1481162"/>
            <a:ext cx="7432431" cy="4178232"/>
          </a:xfrm>
          <a:prstGeom prst="rect">
            <a:avLst/>
          </a:prstGeom>
        </p:spPr>
      </p:pic>
    </p:spTree>
    <p:extLst>
      <p:ext uri="{BB962C8B-B14F-4D97-AF65-F5344CB8AC3E}">
        <p14:creationId xmlns:p14="http://schemas.microsoft.com/office/powerpoint/2010/main" val="359220823"/>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2786447" y="252278"/>
            <a:ext cx="5875640" cy="583240"/>
          </a:xfrm>
        </p:spPr>
        <p:txBody>
          <a:bodyPr>
            <a:noAutofit/>
          </a:bodyPr>
          <a:lstStyle/>
          <a:p>
            <a:r>
              <a:rPr lang="en-US" sz="4400" b="1" dirty="0">
                <a:latin typeface="+mn-lt"/>
              </a:rPr>
              <a:t>Your Islands – Phase 3</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6" y="835518"/>
            <a:ext cx="4337896" cy="6050827"/>
          </a:xfrm>
        </p:spPr>
        <p:txBody>
          <a:bodyPr>
            <a:normAutofit fontScale="92500" lnSpcReduction="10000"/>
          </a:bodyPr>
          <a:lstStyle/>
          <a:p>
            <a:pPr marL="514350" indent="-514350">
              <a:lnSpc>
                <a:spcPct val="120000"/>
              </a:lnSpc>
              <a:buFont typeface="Arial" panose="020B0604020202020204" pitchFamily="34" charset="0"/>
              <a:buChar char="•"/>
              <a:defRPr/>
            </a:pPr>
            <a:r>
              <a:rPr lang="en-US" sz="3200" b="1" dirty="0"/>
              <a:t>Increase the number of islands you have in the same genre/area.</a:t>
            </a:r>
          </a:p>
          <a:p>
            <a:pPr marL="514350" indent="-514350">
              <a:lnSpc>
                <a:spcPct val="120000"/>
              </a:lnSpc>
              <a:buFont typeface="Arial" panose="020B0604020202020204" pitchFamily="34" charset="0"/>
              <a:buChar char="•"/>
              <a:defRPr/>
            </a:pPr>
            <a:r>
              <a:rPr lang="en-US" sz="3200" b="1" dirty="0"/>
              <a:t>Chain the same-topic islands.</a:t>
            </a:r>
          </a:p>
          <a:p>
            <a:pPr marL="514350" indent="-514350">
              <a:lnSpc>
                <a:spcPct val="120000"/>
              </a:lnSpc>
              <a:buFont typeface="Arial" panose="020B0604020202020204" pitchFamily="34" charset="0"/>
              <a:buChar char="•"/>
              <a:defRPr/>
            </a:pPr>
            <a:r>
              <a:rPr lang="en-US" sz="3200" b="1" dirty="0"/>
              <a:t>Develop islands on other areas.</a:t>
            </a:r>
          </a:p>
          <a:p>
            <a:pPr marL="514350" indent="-514350">
              <a:lnSpc>
                <a:spcPct val="120000"/>
              </a:lnSpc>
              <a:buFont typeface="Arial" panose="020B0604020202020204" pitchFamily="34" charset="0"/>
              <a:buChar char="•"/>
              <a:defRPr/>
            </a:pPr>
            <a:r>
              <a:rPr lang="en-US" sz="3200" b="1" dirty="0"/>
              <a:t>As proficiency increases, increase sophistication of your islands.</a:t>
            </a:r>
          </a:p>
          <a:p>
            <a:pPr>
              <a:lnSpc>
                <a:spcPct val="120000"/>
              </a:lnSpc>
              <a:defRPr/>
            </a:pPr>
            <a:endParaRPr lang="en-US" dirty="0"/>
          </a:p>
        </p:txBody>
      </p:sp>
      <p:pic>
        <p:nvPicPr>
          <p:cNvPr id="5" name="Picture 4">
            <a:extLst>
              <a:ext uri="{FF2B5EF4-FFF2-40B4-BE49-F238E27FC236}">
                <a16:creationId xmlns:a16="http://schemas.microsoft.com/office/drawing/2014/main" id="{453F0FAF-E9F8-6849-48A9-757FF7B66D52}"/>
              </a:ext>
            </a:extLst>
          </p:cNvPr>
          <p:cNvPicPr>
            <a:picLocks noChangeAspect="1"/>
          </p:cNvPicPr>
          <p:nvPr/>
        </p:nvPicPr>
        <p:blipFill>
          <a:blip r:embed="rId2"/>
          <a:stretch>
            <a:fillRect/>
          </a:stretch>
        </p:blipFill>
        <p:spPr>
          <a:xfrm>
            <a:off x="4605783" y="1481162"/>
            <a:ext cx="7432431" cy="4178232"/>
          </a:xfrm>
          <a:prstGeom prst="rect">
            <a:avLst/>
          </a:prstGeom>
        </p:spPr>
      </p:pic>
    </p:spTree>
    <p:extLst>
      <p:ext uri="{BB962C8B-B14F-4D97-AF65-F5344CB8AC3E}">
        <p14:creationId xmlns:p14="http://schemas.microsoft.com/office/powerpoint/2010/main" val="2348867147"/>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2786447" y="252278"/>
            <a:ext cx="5875640" cy="583240"/>
          </a:xfrm>
        </p:spPr>
        <p:txBody>
          <a:bodyPr>
            <a:noAutofit/>
          </a:bodyPr>
          <a:lstStyle/>
          <a:p>
            <a:r>
              <a:rPr lang="en-US" sz="4400" b="1" dirty="0">
                <a:latin typeface="+mn-lt"/>
              </a:rPr>
              <a:t>Some Tips</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6" y="835518"/>
            <a:ext cx="4337896" cy="6050827"/>
          </a:xfrm>
        </p:spPr>
        <p:txBody>
          <a:bodyPr>
            <a:normAutofit fontScale="77500" lnSpcReduction="20000"/>
          </a:bodyPr>
          <a:lstStyle/>
          <a:p>
            <a:pPr marL="514350" indent="-514350">
              <a:lnSpc>
                <a:spcPct val="120000"/>
              </a:lnSpc>
              <a:buFont typeface="Arial" panose="020B0604020202020204" pitchFamily="34" charset="0"/>
              <a:buChar char="•"/>
              <a:defRPr/>
            </a:pPr>
            <a:r>
              <a:rPr lang="en-US" sz="3200" b="1" dirty="0"/>
              <a:t>Remember the KISS principle: stick to what you know with limited new words and grammar.</a:t>
            </a:r>
          </a:p>
          <a:p>
            <a:pPr marL="514350" indent="-514350">
              <a:lnSpc>
                <a:spcPct val="120000"/>
              </a:lnSpc>
              <a:buFont typeface="Arial" panose="020B0604020202020204" pitchFamily="34" charset="0"/>
              <a:buChar char="•"/>
              <a:defRPr/>
            </a:pPr>
            <a:r>
              <a:rPr lang="en-US" sz="3200" b="1" dirty="0"/>
              <a:t>If new lexicon is a must, keep the new “stuff” less than 10-20%; the more new, the greater the drag on memory. </a:t>
            </a:r>
          </a:p>
          <a:p>
            <a:pPr marL="514350" indent="-514350">
              <a:lnSpc>
                <a:spcPct val="120000"/>
              </a:lnSpc>
              <a:buFont typeface="Arial" panose="020B0604020202020204" pitchFamily="34" charset="0"/>
              <a:buChar char="•"/>
              <a:defRPr/>
            </a:pPr>
            <a:r>
              <a:rPr lang="en-US" sz="3200" b="1" dirty="0"/>
              <a:t>With the “new,” strive for synonymy and redundancy.</a:t>
            </a:r>
          </a:p>
          <a:p>
            <a:pPr marL="514350" indent="-514350">
              <a:lnSpc>
                <a:spcPct val="120000"/>
              </a:lnSpc>
              <a:buFont typeface="Arial" panose="020B0604020202020204" pitchFamily="34" charset="0"/>
              <a:buChar char="•"/>
              <a:defRPr/>
            </a:pPr>
            <a:r>
              <a:rPr lang="en-US" sz="3200" b="1" dirty="0"/>
              <a:t>Don’t try to talk about what you do not know.</a:t>
            </a:r>
          </a:p>
          <a:p>
            <a:pPr>
              <a:lnSpc>
                <a:spcPct val="120000"/>
              </a:lnSpc>
              <a:defRPr/>
            </a:pPr>
            <a:endParaRPr lang="en-US" sz="3200" b="1" dirty="0"/>
          </a:p>
          <a:p>
            <a:pPr>
              <a:lnSpc>
                <a:spcPct val="120000"/>
              </a:lnSpc>
              <a:defRPr/>
            </a:pPr>
            <a:endParaRPr lang="en-US" dirty="0"/>
          </a:p>
        </p:txBody>
      </p:sp>
      <p:pic>
        <p:nvPicPr>
          <p:cNvPr id="5" name="Picture 4">
            <a:extLst>
              <a:ext uri="{FF2B5EF4-FFF2-40B4-BE49-F238E27FC236}">
                <a16:creationId xmlns:a16="http://schemas.microsoft.com/office/drawing/2014/main" id="{453F0FAF-E9F8-6849-48A9-757FF7B66D52}"/>
              </a:ext>
            </a:extLst>
          </p:cNvPr>
          <p:cNvPicPr>
            <a:picLocks noChangeAspect="1"/>
          </p:cNvPicPr>
          <p:nvPr/>
        </p:nvPicPr>
        <p:blipFill>
          <a:blip r:embed="rId2"/>
          <a:stretch>
            <a:fillRect/>
          </a:stretch>
        </p:blipFill>
        <p:spPr>
          <a:xfrm>
            <a:off x="4605783" y="1481162"/>
            <a:ext cx="7432431" cy="4178232"/>
          </a:xfrm>
          <a:prstGeom prst="rect">
            <a:avLst/>
          </a:prstGeom>
        </p:spPr>
      </p:pic>
    </p:spTree>
    <p:extLst>
      <p:ext uri="{BB962C8B-B14F-4D97-AF65-F5344CB8AC3E}">
        <p14:creationId xmlns:p14="http://schemas.microsoft.com/office/powerpoint/2010/main" val="2529303862"/>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395401" y="252278"/>
            <a:ext cx="10682431" cy="583240"/>
          </a:xfrm>
        </p:spPr>
        <p:txBody>
          <a:bodyPr>
            <a:noAutofit/>
          </a:bodyPr>
          <a:lstStyle/>
          <a:p>
            <a:pPr algn="ctr"/>
            <a:r>
              <a:rPr lang="en-US" sz="4400" b="1" dirty="0">
                <a:latin typeface="+mn-lt"/>
              </a:rPr>
              <a:t>Suggested Participant Interaction</a:t>
            </a:r>
          </a:p>
        </p:txBody>
      </p:sp>
      <p:pic>
        <p:nvPicPr>
          <p:cNvPr id="6" name="Picture Placeholder 5" descr="A group of people sitting at a table&#10;&#10;Description automatically generated">
            <a:extLst>
              <a:ext uri="{FF2B5EF4-FFF2-40B4-BE49-F238E27FC236}">
                <a16:creationId xmlns:a16="http://schemas.microsoft.com/office/drawing/2014/main" id="{E91776D0-E112-46F9-A450-21D0555143B5}"/>
              </a:ext>
            </a:extLst>
          </p:cNvPr>
          <p:cNvPicPr>
            <a:picLocks noGrp="1" noChangeAspect="1"/>
          </p:cNvPicPr>
          <p:nvPr>
            <p:ph type="pic" idx="1"/>
          </p:nvPr>
        </p:nvPicPr>
        <p:blipFill>
          <a:blip r:embed="rId2"/>
          <a:srcRect l="15856" r="15856"/>
          <a:stretch>
            <a:fillRect/>
          </a:stretch>
        </p:blipFill>
        <p:spPr>
          <a:xfrm>
            <a:off x="6096000" y="1426794"/>
            <a:ext cx="5748670" cy="4440511"/>
          </a:xfrm>
        </p:spPr>
      </p:pic>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5" y="835518"/>
            <a:ext cx="5807744" cy="5140409"/>
          </a:xfrm>
        </p:spPr>
        <p:txBody>
          <a:bodyPr>
            <a:normAutofit/>
          </a:bodyPr>
          <a:lstStyle/>
          <a:p>
            <a:pPr>
              <a:lnSpc>
                <a:spcPct val="120000"/>
              </a:lnSpc>
              <a:defRPr/>
            </a:pPr>
            <a:r>
              <a:rPr lang="en-US" sz="3200" b="1" dirty="0"/>
              <a:t>Think you already have an island, based on your language learning experience to date and things you always talk about? Let’s get started. Take a few minutes now to write it down.</a:t>
            </a:r>
          </a:p>
          <a:p>
            <a:pPr>
              <a:lnSpc>
                <a:spcPct val="120000"/>
              </a:lnSpc>
              <a:defRPr/>
            </a:pPr>
            <a:r>
              <a:rPr lang="en-US" sz="3200" b="1" dirty="0"/>
              <a:t>Finish this at home and bring in 1-2 islands for tomorrow’s class.</a:t>
            </a:r>
          </a:p>
          <a:p>
            <a:pPr>
              <a:lnSpc>
                <a:spcPct val="120000"/>
              </a:lnSpc>
              <a:defRPr/>
            </a:pPr>
            <a:endParaRPr lang="en-US" sz="3200" b="1" dirty="0"/>
          </a:p>
        </p:txBody>
      </p:sp>
    </p:spTree>
    <p:extLst>
      <p:ext uri="{BB962C8B-B14F-4D97-AF65-F5344CB8AC3E}">
        <p14:creationId xmlns:p14="http://schemas.microsoft.com/office/powerpoint/2010/main" val="865636358"/>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44510-F8BD-40B1-A23A-5AD8632ADB1E}"/>
              </a:ext>
            </a:extLst>
          </p:cNvPr>
          <p:cNvSpPr>
            <a:spLocks noGrp="1"/>
          </p:cNvSpPr>
          <p:nvPr>
            <p:ph idx="1"/>
          </p:nvPr>
        </p:nvSpPr>
        <p:spPr>
          <a:xfrm>
            <a:off x="2611225" y="1186497"/>
            <a:ext cx="9257767" cy="5625210"/>
          </a:xfrm>
        </p:spPr>
        <p:txBody>
          <a:bodyPr>
            <a:noAutofit/>
          </a:bodyPr>
          <a:lstStyle/>
          <a:p>
            <a:pPr lvl="8"/>
            <a:r>
              <a:rPr lang="en-US" sz="3600" b="1" dirty="0"/>
              <a:t>Speaking is like swimming (constantly “stroking” for words)</a:t>
            </a:r>
          </a:p>
          <a:p>
            <a:pPr marL="3657600" lvl="8" indent="0">
              <a:buNone/>
            </a:pPr>
            <a:endParaRPr lang="en-US" sz="3600" b="1" dirty="0"/>
          </a:p>
          <a:p>
            <a:pPr lvl="8"/>
            <a:r>
              <a:rPr lang="en-US" sz="3600" b="1" dirty="0"/>
              <a:t>In long-distance swimming, an island is a place of rest</a:t>
            </a:r>
          </a:p>
          <a:p>
            <a:pPr marL="3657600" lvl="8" indent="0">
              <a:buNone/>
            </a:pPr>
            <a:endParaRPr lang="en-US" sz="3600" b="1" dirty="0"/>
          </a:p>
          <a:p>
            <a:pPr lvl="8"/>
            <a:r>
              <a:rPr lang="en-US" sz="3600" b="1" dirty="0"/>
              <a:t>Rest is when you can speak without thinking</a:t>
            </a:r>
          </a:p>
          <a:p>
            <a:pPr marL="3657600" lvl="8" indent="0">
              <a:buNone/>
            </a:pPr>
            <a:endParaRPr lang="en-US" sz="3600" b="1" dirty="0"/>
          </a:p>
        </p:txBody>
      </p:sp>
      <p:sp>
        <p:nvSpPr>
          <p:cNvPr id="6" name="Title 5">
            <a:extLst>
              <a:ext uri="{FF2B5EF4-FFF2-40B4-BE49-F238E27FC236}">
                <a16:creationId xmlns:a16="http://schemas.microsoft.com/office/drawing/2014/main" id="{F74FE359-8798-CC6F-EFBE-EC0A938E194C}"/>
              </a:ext>
            </a:extLst>
          </p:cNvPr>
          <p:cNvSpPr>
            <a:spLocks noGrp="1"/>
          </p:cNvSpPr>
          <p:nvPr>
            <p:ph type="title"/>
          </p:nvPr>
        </p:nvSpPr>
        <p:spPr>
          <a:xfrm>
            <a:off x="838200" y="365126"/>
            <a:ext cx="10515600" cy="606102"/>
          </a:xfrm>
        </p:spPr>
        <p:txBody>
          <a:bodyPr>
            <a:normAutofit fontScale="90000"/>
          </a:bodyPr>
          <a:lstStyle/>
          <a:p>
            <a:pPr lvl="8" algn="ctr"/>
            <a:r>
              <a:rPr lang="en-US" sz="4400" b="1" dirty="0"/>
              <a:t>The Concept</a:t>
            </a:r>
          </a:p>
        </p:txBody>
      </p:sp>
      <p:pic>
        <p:nvPicPr>
          <p:cNvPr id="2054" name="Picture 6">
            <a:extLst>
              <a:ext uri="{FF2B5EF4-FFF2-40B4-BE49-F238E27FC236}">
                <a16:creationId xmlns:a16="http://schemas.microsoft.com/office/drawing/2014/main" id="{71B27134-567D-E13B-B347-B2E54B1157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923" y="1272717"/>
            <a:ext cx="4608198" cy="231382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1C8D06AF-2B7C-F7F3-AE65-0FC7D20620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540" y="3684299"/>
            <a:ext cx="4691112" cy="3127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710009"/>
      </p:ext>
    </p:extLst>
  </p:cSld>
  <p:clrMapOvr>
    <a:masterClrMapping/>
  </p:clrMapOvr>
  <mc:AlternateContent xmlns:mc="http://schemas.openxmlformats.org/markup-compatibility/2006" xmlns:p14="http://schemas.microsoft.com/office/powerpoint/2010/main">
    <mc:Choice Requires="p14">
      <p:transition spd="slow" p14:dur="2000" advTm="21698"/>
    </mc:Choice>
    <mc:Fallback xmlns="">
      <p:transition spd="slow" advTm="2169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44510-F8BD-40B1-A23A-5AD8632ADB1E}"/>
              </a:ext>
            </a:extLst>
          </p:cNvPr>
          <p:cNvSpPr>
            <a:spLocks noGrp="1"/>
          </p:cNvSpPr>
          <p:nvPr>
            <p:ph idx="1"/>
          </p:nvPr>
        </p:nvSpPr>
        <p:spPr>
          <a:xfrm>
            <a:off x="2611225" y="1186497"/>
            <a:ext cx="9257767" cy="5625210"/>
          </a:xfrm>
        </p:spPr>
        <p:txBody>
          <a:bodyPr>
            <a:noAutofit/>
          </a:bodyPr>
          <a:lstStyle/>
          <a:p>
            <a:pPr lvl="8"/>
            <a:r>
              <a:rPr lang="en-US" sz="3600" b="1" dirty="0"/>
              <a:t>An island is a place where you can stop swimming until ready to start again</a:t>
            </a:r>
          </a:p>
          <a:p>
            <a:pPr marL="3657600" lvl="8" indent="0">
              <a:buNone/>
            </a:pPr>
            <a:endParaRPr lang="en-US" sz="3600" b="1" dirty="0"/>
          </a:p>
          <a:p>
            <a:pPr lvl="8"/>
            <a:r>
              <a:rPr lang="en-US" sz="3600" b="1" dirty="0"/>
              <a:t>It is a place where you can run about freely</a:t>
            </a:r>
          </a:p>
          <a:p>
            <a:pPr lvl="8"/>
            <a:endParaRPr lang="en-US" sz="3600" b="1" dirty="0"/>
          </a:p>
          <a:p>
            <a:pPr lvl="8"/>
            <a:r>
              <a:rPr lang="en-US" sz="3600" b="1" dirty="0"/>
              <a:t>You feel safe; you know you are not in danger of drowning</a:t>
            </a:r>
          </a:p>
          <a:p>
            <a:pPr marL="3657600" lvl="8" indent="0">
              <a:buNone/>
            </a:pPr>
            <a:endParaRPr lang="en-US" sz="3600" b="1" dirty="0"/>
          </a:p>
        </p:txBody>
      </p:sp>
      <p:sp>
        <p:nvSpPr>
          <p:cNvPr id="6" name="Title 5">
            <a:extLst>
              <a:ext uri="{FF2B5EF4-FFF2-40B4-BE49-F238E27FC236}">
                <a16:creationId xmlns:a16="http://schemas.microsoft.com/office/drawing/2014/main" id="{F74FE359-8798-CC6F-EFBE-EC0A938E194C}"/>
              </a:ext>
            </a:extLst>
          </p:cNvPr>
          <p:cNvSpPr>
            <a:spLocks noGrp="1"/>
          </p:cNvSpPr>
          <p:nvPr>
            <p:ph type="title"/>
          </p:nvPr>
        </p:nvSpPr>
        <p:spPr>
          <a:xfrm>
            <a:off x="838200" y="365126"/>
            <a:ext cx="10515600" cy="606102"/>
          </a:xfrm>
        </p:spPr>
        <p:txBody>
          <a:bodyPr>
            <a:normAutofit fontScale="90000"/>
          </a:bodyPr>
          <a:lstStyle/>
          <a:p>
            <a:pPr lvl="8" algn="ctr"/>
            <a:r>
              <a:rPr lang="en-US" sz="4400" b="1" dirty="0"/>
              <a:t>The Concept -2-</a:t>
            </a:r>
          </a:p>
        </p:txBody>
      </p:sp>
      <p:pic>
        <p:nvPicPr>
          <p:cNvPr id="3074" name="Picture 2">
            <a:extLst>
              <a:ext uri="{FF2B5EF4-FFF2-40B4-BE49-F238E27FC236}">
                <a16:creationId xmlns:a16="http://schemas.microsoft.com/office/drawing/2014/main" id="{D44AD5C3-1CD4-2007-8812-01E15CCCCC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832" y="2140916"/>
            <a:ext cx="5119268" cy="34020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703150"/>
      </p:ext>
    </p:extLst>
  </p:cSld>
  <p:clrMapOvr>
    <a:masterClrMapping/>
  </p:clrMapOvr>
  <mc:AlternateContent xmlns:mc="http://schemas.openxmlformats.org/markup-compatibility/2006" xmlns:p14="http://schemas.microsoft.com/office/powerpoint/2010/main">
    <mc:Choice Requires="p14">
      <p:transition spd="slow" p14:dur="2000" advTm="21698"/>
    </mc:Choice>
    <mc:Fallback xmlns="">
      <p:transition spd="slow" advTm="2169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44510-F8BD-40B1-A23A-5AD8632ADB1E}"/>
              </a:ext>
            </a:extLst>
          </p:cNvPr>
          <p:cNvSpPr>
            <a:spLocks noGrp="1"/>
          </p:cNvSpPr>
          <p:nvPr>
            <p:ph idx="1"/>
          </p:nvPr>
        </p:nvSpPr>
        <p:spPr>
          <a:xfrm>
            <a:off x="833311" y="1271137"/>
            <a:ext cx="10716537" cy="5625210"/>
          </a:xfrm>
        </p:spPr>
        <p:txBody>
          <a:bodyPr>
            <a:noAutofit/>
          </a:bodyPr>
          <a:lstStyle/>
          <a:p>
            <a:pPr lvl="8"/>
            <a:r>
              <a:rPr lang="en-US" sz="3600" b="1" dirty="0"/>
              <a:t>Una Cox Chapman Professor of Russian at Foreign Service Institute</a:t>
            </a:r>
          </a:p>
          <a:p>
            <a:pPr lvl="8"/>
            <a:endParaRPr lang="en-US" sz="3600" b="1" dirty="0"/>
          </a:p>
          <a:p>
            <a:pPr lvl="8"/>
            <a:r>
              <a:rPr lang="en-US" sz="3600" b="1" dirty="0"/>
              <a:t>Director of Specialized Language Training Center (NYT, LA Times)</a:t>
            </a:r>
          </a:p>
          <a:p>
            <a:pPr lvl="8"/>
            <a:endParaRPr lang="en-US" sz="3600" b="1" dirty="0"/>
          </a:p>
          <a:p>
            <a:pPr lvl="8"/>
            <a:r>
              <a:rPr lang="en-US" sz="3600" b="1" dirty="0"/>
              <a:t>Author of L2 methods books</a:t>
            </a:r>
          </a:p>
          <a:p>
            <a:pPr marL="3657600" lvl="8" indent="0">
              <a:buNone/>
            </a:pPr>
            <a:r>
              <a:rPr lang="en-US" sz="3600" b="1" dirty="0"/>
              <a:t> </a:t>
            </a:r>
          </a:p>
          <a:p>
            <a:pPr marL="3657600" lvl="8" indent="0">
              <a:buNone/>
            </a:pPr>
            <a:endParaRPr lang="en-US" sz="3600" b="1" dirty="0"/>
          </a:p>
          <a:p>
            <a:pPr marL="3657600" lvl="8" indent="0">
              <a:buNone/>
            </a:pPr>
            <a:endParaRPr lang="en-US" sz="3600" b="1" dirty="0"/>
          </a:p>
        </p:txBody>
      </p:sp>
      <p:sp>
        <p:nvSpPr>
          <p:cNvPr id="6" name="Title 5">
            <a:extLst>
              <a:ext uri="{FF2B5EF4-FFF2-40B4-BE49-F238E27FC236}">
                <a16:creationId xmlns:a16="http://schemas.microsoft.com/office/drawing/2014/main" id="{F74FE359-8798-CC6F-EFBE-EC0A938E194C}"/>
              </a:ext>
            </a:extLst>
          </p:cNvPr>
          <p:cNvSpPr>
            <a:spLocks noGrp="1"/>
          </p:cNvSpPr>
          <p:nvPr>
            <p:ph type="title"/>
          </p:nvPr>
        </p:nvSpPr>
        <p:spPr>
          <a:xfrm>
            <a:off x="522795" y="342684"/>
            <a:ext cx="11146410" cy="606102"/>
          </a:xfrm>
        </p:spPr>
        <p:txBody>
          <a:bodyPr>
            <a:normAutofit fontScale="90000"/>
          </a:bodyPr>
          <a:lstStyle/>
          <a:p>
            <a:pPr lvl="8" algn="ctr"/>
            <a:r>
              <a:rPr lang="en-US" sz="4400" b="1" dirty="0"/>
              <a:t>The Concept Creator: Boris </a:t>
            </a:r>
            <a:r>
              <a:rPr lang="en-US" sz="4400" b="1" dirty="0" err="1"/>
              <a:t>Shekhtman</a:t>
            </a:r>
            <a:endParaRPr lang="en-US" sz="4400" b="1" dirty="0"/>
          </a:p>
        </p:txBody>
      </p:sp>
      <p:pic>
        <p:nvPicPr>
          <p:cNvPr id="4098" name="Picture 2" descr="Image">
            <a:extLst>
              <a:ext uri="{FF2B5EF4-FFF2-40B4-BE49-F238E27FC236}">
                <a16:creationId xmlns:a16="http://schemas.microsoft.com/office/drawing/2014/main" id="{50D49B37-A56A-6077-8969-CF09881A61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7099" y="1271137"/>
            <a:ext cx="2765255" cy="414788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C94657-D3E1-C890-163E-FC3921FD65E7}"/>
              </a:ext>
            </a:extLst>
          </p:cNvPr>
          <p:cNvSpPr txBox="1"/>
          <p:nvPr/>
        </p:nvSpPr>
        <p:spPr>
          <a:xfrm>
            <a:off x="642152" y="5586863"/>
            <a:ext cx="11470629" cy="1477328"/>
          </a:xfrm>
          <a:prstGeom prst="rect">
            <a:avLst/>
          </a:prstGeom>
          <a:noFill/>
        </p:spPr>
        <p:txBody>
          <a:bodyPr wrap="square" rtlCol="0">
            <a:spAutoFit/>
          </a:bodyPr>
          <a:lstStyle/>
          <a:p>
            <a:pPr algn="ctr"/>
            <a:r>
              <a:rPr lang="en-US" sz="3600" dirty="0"/>
              <a:t>“I do not teach a foreign language; </a:t>
            </a:r>
            <a:br>
              <a:rPr lang="en-US" sz="3600" dirty="0"/>
            </a:br>
            <a:r>
              <a:rPr lang="en-US" sz="3600" dirty="0"/>
              <a:t>I teach how to use a foreign language in communication.”</a:t>
            </a:r>
          </a:p>
          <a:p>
            <a:endParaRPr lang="en-US" dirty="0"/>
          </a:p>
        </p:txBody>
      </p:sp>
    </p:spTree>
    <p:extLst>
      <p:ext uri="{BB962C8B-B14F-4D97-AF65-F5344CB8AC3E}">
        <p14:creationId xmlns:p14="http://schemas.microsoft.com/office/powerpoint/2010/main" val="2546894294"/>
      </p:ext>
    </p:extLst>
  </p:cSld>
  <p:clrMapOvr>
    <a:masterClrMapping/>
  </p:clrMapOvr>
  <mc:AlternateContent xmlns:mc="http://schemas.openxmlformats.org/markup-compatibility/2006" xmlns:p14="http://schemas.microsoft.com/office/powerpoint/2010/main">
    <mc:Choice Requires="p14">
      <p:transition spd="slow" p14:dur="2000" advTm="21698"/>
    </mc:Choice>
    <mc:Fallback xmlns="">
      <p:transition spd="slow" advTm="2169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44510-F8BD-40B1-A23A-5AD8632ADB1E}"/>
              </a:ext>
            </a:extLst>
          </p:cNvPr>
          <p:cNvSpPr>
            <a:spLocks noGrp="1"/>
          </p:cNvSpPr>
          <p:nvPr>
            <p:ph idx="1"/>
          </p:nvPr>
        </p:nvSpPr>
        <p:spPr>
          <a:xfrm>
            <a:off x="2611225" y="1186497"/>
            <a:ext cx="9257767" cy="5625210"/>
          </a:xfrm>
        </p:spPr>
        <p:txBody>
          <a:bodyPr>
            <a:noAutofit/>
          </a:bodyPr>
          <a:lstStyle/>
          <a:p>
            <a:pPr lvl="8"/>
            <a:r>
              <a:rPr lang="en-US" sz="3600" b="1" dirty="0"/>
              <a:t>Islands as one of seven tools</a:t>
            </a:r>
          </a:p>
          <a:p>
            <a:pPr marL="3657600" lvl="8" indent="0">
              <a:buNone/>
            </a:pPr>
            <a:endParaRPr lang="en-US" sz="3600" b="1" dirty="0"/>
          </a:p>
          <a:p>
            <a:pPr lvl="8"/>
            <a:r>
              <a:rPr lang="en-US" sz="3600" b="1" dirty="0"/>
              <a:t>Most readily understood and acquired of the tools</a:t>
            </a:r>
          </a:p>
          <a:p>
            <a:pPr lvl="8"/>
            <a:endParaRPr lang="en-US" sz="3600" b="1" dirty="0"/>
          </a:p>
          <a:p>
            <a:pPr lvl="8"/>
            <a:r>
              <a:rPr lang="en-US" sz="3600" b="1" dirty="0"/>
              <a:t>Immediate improvement in </a:t>
            </a:r>
            <a:r>
              <a:rPr lang="en-US" sz="3600" b="1" i="1" dirty="0"/>
              <a:t>proficiency</a:t>
            </a:r>
            <a:r>
              <a:rPr lang="en-US" sz="3600" b="1" dirty="0"/>
              <a:t> versus knowledge; </a:t>
            </a:r>
            <a:r>
              <a:rPr lang="en-US" sz="3600" b="1" i="1" dirty="0"/>
              <a:t>performance </a:t>
            </a:r>
            <a:r>
              <a:rPr lang="en-US" sz="3600" b="1" dirty="0"/>
              <a:t>versus competence</a:t>
            </a:r>
          </a:p>
          <a:p>
            <a:pPr marL="3657600" lvl="8" indent="0">
              <a:buNone/>
            </a:pPr>
            <a:endParaRPr lang="en-US" sz="3600" b="1" dirty="0"/>
          </a:p>
        </p:txBody>
      </p:sp>
      <p:sp>
        <p:nvSpPr>
          <p:cNvPr id="6" name="Title 5">
            <a:extLst>
              <a:ext uri="{FF2B5EF4-FFF2-40B4-BE49-F238E27FC236}">
                <a16:creationId xmlns:a16="http://schemas.microsoft.com/office/drawing/2014/main" id="{F74FE359-8798-CC6F-EFBE-EC0A938E194C}"/>
              </a:ext>
            </a:extLst>
          </p:cNvPr>
          <p:cNvSpPr>
            <a:spLocks noGrp="1"/>
          </p:cNvSpPr>
          <p:nvPr>
            <p:ph type="title"/>
          </p:nvPr>
        </p:nvSpPr>
        <p:spPr>
          <a:xfrm>
            <a:off x="838200" y="365126"/>
            <a:ext cx="10515600" cy="606102"/>
          </a:xfrm>
        </p:spPr>
        <p:txBody>
          <a:bodyPr>
            <a:normAutofit fontScale="90000"/>
          </a:bodyPr>
          <a:lstStyle/>
          <a:p>
            <a:pPr lvl="8" algn="ctr"/>
            <a:r>
              <a:rPr lang="en-US" sz="4400" b="1" dirty="0"/>
              <a:t>Islands as a Tool</a:t>
            </a:r>
          </a:p>
        </p:txBody>
      </p:sp>
      <p:pic>
        <p:nvPicPr>
          <p:cNvPr id="5122" name="Picture 2" descr="Image">
            <a:extLst>
              <a:ext uri="{FF2B5EF4-FFF2-40B4-BE49-F238E27FC236}">
                <a16:creationId xmlns:a16="http://schemas.microsoft.com/office/drawing/2014/main" id="{5AF67CA5-0BF8-0E8C-6730-64A5AC9DF3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8044" y="1186497"/>
            <a:ext cx="3395291" cy="541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209902"/>
      </p:ext>
    </p:extLst>
  </p:cSld>
  <p:clrMapOvr>
    <a:masterClrMapping/>
  </p:clrMapOvr>
  <mc:AlternateContent xmlns:mc="http://schemas.openxmlformats.org/markup-compatibility/2006" xmlns:p14="http://schemas.microsoft.com/office/powerpoint/2010/main">
    <mc:Choice Requires="p14">
      <p:transition spd="slow" p14:dur="2000" advTm="21698"/>
    </mc:Choice>
    <mc:Fallback xmlns="">
      <p:transition spd="slow" advTm="2169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44510-F8BD-40B1-A23A-5AD8632ADB1E}"/>
              </a:ext>
            </a:extLst>
          </p:cNvPr>
          <p:cNvSpPr>
            <a:spLocks noGrp="1"/>
          </p:cNvSpPr>
          <p:nvPr>
            <p:ph idx="1"/>
          </p:nvPr>
        </p:nvSpPr>
        <p:spPr>
          <a:xfrm>
            <a:off x="3083442" y="1186497"/>
            <a:ext cx="8785550" cy="5625210"/>
          </a:xfrm>
        </p:spPr>
        <p:txBody>
          <a:bodyPr>
            <a:noAutofit/>
          </a:bodyPr>
          <a:lstStyle/>
          <a:p>
            <a:pPr lvl="8"/>
            <a:r>
              <a:rPr lang="en-US" sz="3600" b="1" dirty="0"/>
              <a:t>Concrete text</a:t>
            </a:r>
          </a:p>
          <a:p>
            <a:pPr marL="3657600" lvl="8" indent="0">
              <a:buNone/>
            </a:pPr>
            <a:endParaRPr lang="en-US" sz="3600" b="1" dirty="0"/>
          </a:p>
          <a:p>
            <a:pPr lvl="8"/>
            <a:r>
              <a:rPr lang="en-US" sz="3600" b="1" dirty="0"/>
              <a:t>Memorized through natural and pedagogical repetition</a:t>
            </a:r>
          </a:p>
          <a:p>
            <a:pPr marL="3657600" lvl="8" indent="0">
              <a:buNone/>
            </a:pPr>
            <a:endParaRPr lang="en-US" sz="3600" b="1" dirty="0"/>
          </a:p>
          <a:p>
            <a:pPr lvl="8"/>
            <a:r>
              <a:rPr lang="en-US" sz="3600" b="1" dirty="0"/>
              <a:t>Swappable parts</a:t>
            </a:r>
          </a:p>
          <a:p>
            <a:pPr marL="3657600" lvl="8" indent="0">
              <a:buNone/>
            </a:pPr>
            <a:endParaRPr lang="en-US" sz="3600" b="1" dirty="0"/>
          </a:p>
          <a:p>
            <a:pPr lvl="8"/>
            <a:r>
              <a:rPr lang="en-US" sz="3600" b="1" dirty="0"/>
              <a:t>Frequently used</a:t>
            </a:r>
          </a:p>
          <a:p>
            <a:pPr marL="3657600" lvl="8" indent="0">
              <a:buNone/>
            </a:pPr>
            <a:endParaRPr lang="en-US" sz="4000" b="1" dirty="0"/>
          </a:p>
        </p:txBody>
      </p:sp>
      <p:sp>
        <p:nvSpPr>
          <p:cNvPr id="6" name="Title 5">
            <a:extLst>
              <a:ext uri="{FF2B5EF4-FFF2-40B4-BE49-F238E27FC236}">
                <a16:creationId xmlns:a16="http://schemas.microsoft.com/office/drawing/2014/main" id="{F74FE359-8798-CC6F-EFBE-EC0A938E194C}"/>
              </a:ext>
            </a:extLst>
          </p:cNvPr>
          <p:cNvSpPr>
            <a:spLocks noGrp="1"/>
          </p:cNvSpPr>
          <p:nvPr>
            <p:ph type="title"/>
          </p:nvPr>
        </p:nvSpPr>
        <p:spPr>
          <a:xfrm>
            <a:off x="838200" y="365126"/>
            <a:ext cx="10515600" cy="606102"/>
          </a:xfrm>
        </p:spPr>
        <p:txBody>
          <a:bodyPr>
            <a:normAutofit fontScale="90000"/>
          </a:bodyPr>
          <a:lstStyle/>
          <a:p>
            <a:pPr lvl="8" algn="ctr"/>
            <a:r>
              <a:rPr lang="en-US" sz="4400" b="1" dirty="0"/>
              <a:t>What is an island?</a:t>
            </a:r>
          </a:p>
        </p:txBody>
      </p:sp>
      <p:pic>
        <p:nvPicPr>
          <p:cNvPr id="2050" name="Picture 2">
            <a:extLst>
              <a:ext uri="{FF2B5EF4-FFF2-40B4-BE49-F238E27FC236}">
                <a16:creationId xmlns:a16="http://schemas.microsoft.com/office/drawing/2014/main" id="{8C5C2D5A-4E6D-9D2B-404D-89F32CF7DA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036" y="1343320"/>
            <a:ext cx="5910017" cy="4830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9222197"/>
      </p:ext>
    </p:extLst>
  </p:cSld>
  <p:clrMapOvr>
    <a:masterClrMapping/>
  </p:clrMapOvr>
  <mc:AlternateContent xmlns:mc="http://schemas.openxmlformats.org/markup-compatibility/2006" xmlns:p14="http://schemas.microsoft.com/office/powerpoint/2010/main">
    <mc:Choice Requires="p14">
      <p:transition spd="slow" p14:dur="2000" advTm="21698"/>
    </mc:Choice>
    <mc:Fallback xmlns="">
      <p:transition spd="slow" advTm="2169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44510-F8BD-40B1-A23A-5AD8632ADB1E}"/>
              </a:ext>
            </a:extLst>
          </p:cNvPr>
          <p:cNvSpPr>
            <a:spLocks noGrp="1"/>
          </p:cNvSpPr>
          <p:nvPr>
            <p:ph idx="1"/>
          </p:nvPr>
        </p:nvSpPr>
        <p:spPr>
          <a:xfrm>
            <a:off x="3083442" y="1186497"/>
            <a:ext cx="8785550" cy="5625210"/>
          </a:xfrm>
        </p:spPr>
        <p:txBody>
          <a:bodyPr>
            <a:noAutofit/>
          </a:bodyPr>
          <a:lstStyle/>
          <a:p>
            <a:pPr lvl="8"/>
            <a:r>
              <a:rPr lang="en-US" sz="3600" b="1" dirty="0"/>
              <a:t>Textbook-based dialogues are artificial &amp; real-life interlocutors don’t know all the lines! </a:t>
            </a:r>
          </a:p>
          <a:p>
            <a:pPr marL="3657600" lvl="8" indent="0">
              <a:buNone/>
            </a:pPr>
            <a:endParaRPr lang="en-US" sz="3600" b="1" dirty="0"/>
          </a:p>
          <a:p>
            <a:pPr lvl="8"/>
            <a:r>
              <a:rPr lang="en-US" sz="3600" b="1" dirty="0"/>
              <a:t>Islands are monologues and even at lower levels of proficiency can be substantive.</a:t>
            </a:r>
          </a:p>
          <a:p>
            <a:pPr marL="3657600" lvl="8" indent="0">
              <a:buNone/>
            </a:pPr>
            <a:endParaRPr lang="en-US" sz="3600" b="1" dirty="0"/>
          </a:p>
          <a:p>
            <a:pPr marL="3657600" lvl="8" indent="0">
              <a:buNone/>
            </a:pPr>
            <a:endParaRPr lang="en-US" sz="3600" b="1" dirty="0"/>
          </a:p>
          <a:p>
            <a:pPr marL="3657600" lvl="8" indent="0">
              <a:buNone/>
            </a:pPr>
            <a:endParaRPr lang="en-US" sz="4000" b="1" dirty="0"/>
          </a:p>
        </p:txBody>
      </p:sp>
      <p:sp>
        <p:nvSpPr>
          <p:cNvPr id="6" name="Title 5">
            <a:extLst>
              <a:ext uri="{FF2B5EF4-FFF2-40B4-BE49-F238E27FC236}">
                <a16:creationId xmlns:a16="http://schemas.microsoft.com/office/drawing/2014/main" id="{F74FE359-8798-CC6F-EFBE-EC0A938E194C}"/>
              </a:ext>
            </a:extLst>
          </p:cNvPr>
          <p:cNvSpPr>
            <a:spLocks noGrp="1"/>
          </p:cNvSpPr>
          <p:nvPr>
            <p:ph type="title"/>
          </p:nvPr>
        </p:nvSpPr>
        <p:spPr>
          <a:xfrm>
            <a:off x="762000" y="355756"/>
            <a:ext cx="10668000" cy="606102"/>
          </a:xfrm>
        </p:spPr>
        <p:txBody>
          <a:bodyPr>
            <a:normAutofit fontScale="90000"/>
          </a:bodyPr>
          <a:lstStyle/>
          <a:p>
            <a:pPr lvl="8" algn="ctr"/>
            <a:r>
              <a:rPr lang="en-US" sz="4400" b="1" dirty="0"/>
              <a:t>How does an island differ from a dialogue?</a:t>
            </a:r>
          </a:p>
        </p:txBody>
      </p:sp>
      <p:pic>
        <p:nvPicPr>
          <p:cNvPr id="6148" name="Picture 4">
            <a:extLst>
              <a:ext uri="{FF2B5EF4-FFF2-40B4-BE49-F238E27FC236}">
                <a16:creationId xmlns:a16="http://schemas.microsoft.com/office/drawing/2014/main" id="{8D33E510-93C8-F26B-D874-E80EB30060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6077" y="1301321"/>
            <a:ext cx="4514850" cy="4514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136951"/>
      </p:ext>
    </p:extLst>
  </p:cSld>
  <p:clrMapOvr>
    <a:masterClrMapping/>
  </p:clrMapOvr>
  <mc:AlternateContent xmlns:mc="http://schemas.openxmlformats.org/markup-compatibility/2006" xmlns:p14="http://schemas.microsoft.com/office/powerpoint/2010/main">
    <mc:Choice Requires="p14">
      <p:transition spd="slow" p14:dur="2000" advTm="21698"/>
    </mc:Choice>
    <mc:Fallback xmlns="">
      <p:transition spd="slow" advTm="2169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44510-F8BD-40B1-A23A-5AD8632ADB1E}"/>
              </a:ext>
            </a:extLst>
          </p:cNvPr>
          <p:cNvSpPr>
            <a:spLocks noGrp="1"/>
          </p:cNvSpPr>
          <p:nvPr>
            <p:ph idx="1"/>
          </p:nvPr>
        </p:nvSpPr>
        <p:spPr>
          <a:xfrm>
            <a:off x="3083442" y="1186497"/>
            <a:ext cx="8649299" cy="5625210"/>
          </a:xfrm>
        </p:spPr>
        <p:txBody>
          <a:bodyPr>
            <a:noAutofit/>
          </a:bodyPr>
          <a:lstStyle/>
          <a:p>
            <a:pPr lvl="8"/>
            <a:r>
              <a:rPr lang="en-US" sz="3600" b="1" dirty="0"/>
              <a:t>Islands give the speaker near-complete control of the conversation.</a:t>
            </a:r>
          </a:p>
          <a:p>
            <a:pPr marL="3657600" lvl="8" indent="0">
              <a:buNone/>
            </a:pPr>
            <a:endParaRPr lang="en-US" sz="3600" b="1" dirty="0"/>
          </a:p>
          <a:p>
            <a:pPr lvl="8"/>
            <a:r>
              <a:rPr lang="en-US" sz="3600" b="1" dirty="0"/>
              <a:t>Islands are nearly always completely accurate* in lexicon, grammar, and, typically, content.</a:t>
            </a:r>
          </a:p>
          <a:p>
            <a:pPr marL="3657600" lvl="8" indent="0">
              <a:buNone/>
            </a:pPr>
            <a:endParaRPr lang="en-US" sz="3600" b="1" dirty="0"/>
          </a:p>
          <a:p>
            <a:pPr marL="3657600" lvl="8" indent="0">
              <a:buNone/>
            </a:pPr>
            <a:endParaRPr lang="en-US" sz="3600" b="1" dirty="0"/>
          </a:p>
          <a:p>
            <a:pPr marL="3657600" lvl="8" indent="0">
              <a:buNone/>
            </a:pPr>
            <a:endParaRPr lang="en-US" sz="4000" b="1" dirty="0"/>
          </a:p>
        </p:txBody>
      </p:sp>
      <p:sp>
        <p:nvSpPr>
          <p:cNvPr id="6" name="Title 5">
            <a:extLst>
              <a:ext uri="{FF2B5EF4-FFF2-40B4-BE49-F238E27FC236}">
                <a16:creationId xmlns:a16="http://schemas.microsoft.com/office/drawing/2014/main" id="{F74FE359-8798-CC6F-EFBE-EC0A938E194C}"/>
              </a:ext>
            </a:extLst>
          </p:cNvPr>
          <p:cNvSpPr>
            <a:spLocks noGrp="1"/>
          </p:cNvSpPr>
          <p:nvPr>
            <p:ph type="title"/>
          </p:nvPr>
        </p:nvSpPr>
        <p:spPr>
          <a:xfrm>
            <a:off x="411892" y="355756"/>
            <a:ext cx="11368216" cy="606102"/>
          </a:xfrm>
        </p:spPr>
        <p:txBody>
          <a:bodyPr>
            <a:normAutofit fontScale="90000"/>
          </a:bodyPr>
          <a:lstStyle/>
          <a:p>
            <a:pPr lvl="8" algn="ctr"/>
            <a:r>
              <a:rPr lang="en-US" sz="4400" b="1" dirty="0"/>
              <a:t>How does an island differ from “just talking”?</a:t>
            </a:r>
          </a:p>
        </p:txBody>
      </p:sp>
      <p:sp>
        <p:nvSpPr>
          <p:cNvPr id="4" name="TextBox 3">
            <a:extLst>
              <a:ext uri="{FF2B5EF4-FFF2-40B4-BE49-F238E27FC236}">
                <a16:creationId xmlns:a16="http://schemas.microsoft.com/office/drawing/2014/main" id="{A9BC3F73-157E-5CA6-45F8-3222745D0827}"/>
              </a:ext>
            </a:extLst>
          </p:cNvPr>
          <p:cNvSpPr txBox="1"/>
          <p:nvPr/>
        </p:nvSpPr>
        <p:spPr>
          <a:xfrm>
            <a:off x="967189" y="6034837"/>
            <a:ext cx="10858228" cy="584775"/>
          </a:xfrm>
          <a:prstGeom prst="rect">
            <a:avLst/>
          </a:prstGeom>
          <a:noFill/>
        </p:spPr>
        <p:txBody>
          <a:bodyPr wrap="square" rtlCol="0">
            <a:spAutoFit/>
          </a:bodyPr>
          <a:lstStyle/>
          <a:p>
            <a:r>
              <a:rPr lang="en-US" sz="3200" dirty="0"/>
              <a:t>*MUST BE CHECKED AND REHEARSED WITH A NATIVE SPEAKER</a:t>
            </a:r>
          </a:p>
        </p:txBody>
      </p:sp>
      <p:pic>
        <p:nvPicPr>
          <p:cNvPr id="7174" name="Picture 6">
            <a:extLst>
              <a:ext uri="{FF2B5EF4-FFF2-40B4-BE49-F238E27FC236}">
                <a16:creationId xmlns:a16="http://schemas.microsoft.com/office/drawing/2014/main" id="{1C197C3A-A8EA-353E-30F8-47909E3E2B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5783" y="1356199"/>
            <a:ext cx="4394887" cy="4394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356691"/>
      </p:ext>
    </p:extLst>
  </p:cSld>
  <p:clrMapOvr>
    <a:masterClrMapping/>
  </p:clrMapOvr>
  <mc:AlternateContent xmlns:mc="http://schemas.openxmlformats.org/markup-compatibility/2006" xmlns:p14="http://schemas.microsoft.com/office/powerpoint/2010/main">
    <mc:Choice Requires="p14">
      <p:transition spd="slow" p14:dur="2000" advTm="21698"/>
    </mc:Choice>
    <mc:Fallback xmlns="">
      <p:transition spd="slow" advTm="2169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DCD9-3CEA-4E1E-B2B5-B1DA52A4B128}"/>
              </a:ext>
            </a:extLst>
          </p:cNvPr>
          <p:cNvSpPr>
            <a:spLocks noGrp="1"/>
          </p:cNvSpPr>
          <p:nvPr>
            <p:ph type="title"/>
          </p:nvPr>
        </p:nvSpPr>
        <p:spPr>
          <a:xfrm>
            <a:off x="1618722" y="351133"/>
            <a:ext cx="8619724" cy="583240"/>
          </a:xfrm>
        </p:spPr>
        <p:txBody>
          <a:bodyPr>
            <a:noAutofit/>
          </a:bodyPr>
          <a:lstStyle/>
          <a:p>
            <a:pPr algn="ctr"/>
            <a:r>
              <a:rPr lang="en-US" sz="4400" b="1" dirty="0">
                <a:latin typeface="+mn-lt"/>
              </a:rPr>
              <a:t>Islands and Proficiency Levels</a:t>
            </a:r>
          </a:p>
        </p:txBody>
      </p:sp>
      <p:sp>
        <p:nvSpPr>
          <p:cNvPr id="4" name="Text Placeholder 3">
            <a:extLst>
              <a:ext uri="{FF2B5EF4-FFF2-40B4-BE49-F238E27FC236}">
                <a16:creationId xmlns:a16="http://schemas.microsoft.com/office/drawing/2014/main" id="{749F1F49-6A49-4036-9877-54F01919AC41}"/>
              </a:ext>
            </a:extLst>
          </p:cNvPr>
          <p:cNvSpPr>
            <a:spLocks noGrp="1"/>
          </p:cNvSpPr>
          <p:nvPr>
            <p:ph type="body" sz="half" idx="2"/>
          </p:nvPr>
        </p:nvSpPr>
        <p:spPr>
          <a:xfrm>
            <a:off x="153785" y="835518"/>
            <a:ext cx="5369685" cy="6050827"/>
          </a:xfrm>
        </p:spPr>
        <p:txBody>
          <a:bodyPr>
            <a:normAutofit fontScale="77500" lnSpcReduction="20000"/>
          </a:bodyPr>
          <a:lstStyle/>
          <a:p>
            <a:pPr marL="514350" indent="-514350">
              <a:lnSpc>
                <a:spcPct val="120000"/>
              </a:lnSpc>
              <a:buFont typeface="Arial" panose="020B0604020202020204" pitchFamily="34" charset="0"/>
              <a:buChar char="•"/>
              <a:defRPr/>
            </a:pPr>
            <a:r>
              <a:rPr lang="en-US" sz="3200" b="1" dirty="0"/>
              <a:t>Islands can be used at all proficiency levels.</a:t>
            </a:r>
          </a:p>
          <a:p>
            <a:pPr marL="514350" indent="-514350">
              <a:lnSpc>
                <a:spcPct val="120000"/>
              </a:lnSpc>
              <a:buFont typeface="Arial" panose="020B0604020202020204" pitchFamily="34" charset="0"/>
              <a:buChar char="•"/>
              <a:defRPr/>
            </a:pPr>
            <a:r>
              <a:rPr lang="en-US" sz="3200" b="1" dirty="0"/>
              <a:t>At lower levels, islands will be short, on concrete topics, personalized topics and will be limited in scope and genre.</a:t>
            </a:r>
          </a:p>
          <a:p>
            <a:pPr marL="514350" indent="-514350">
              <a:lnSpc>
                <a:spcPct val="120000"/>
              </a:lnSpc>
              <a:buFont typeface="Arial" panose="020B0604020202020204" pitchFamily="34" charset="0"/>
              <a:buChar char="•"/>
              <a:defRPr/>
            </a:pPr>
            <a:r>
              <a:rPr lang="en-US" sz="3200" b="1" dirty="0"/>
              <a:t>At the most advanced levels, islands can be long (chained to make a continent), complex, and on any kind of topic, including philosophical and sophisticated themes and will represent a range of genres (toasts, speeches, interviews, daily conversation).</a:t>
            </a:r>
          </a:p>
          <a:p>
            <a:pPr>
              <a:lnSpc>
                <a:spcPct val="120000"/>
              </a:lnSpc>
              <a:defRPr/>
            </a:pPr>
            <a:endParaRPr lang="en-US" dirty="0"/>
          </a:p>
        </p:txBody>
      </p:sp>
      <p:pic>
        <p:nvPicPr>
          <p:cNvPr id="8194" name="Picture 2">
            <a:extLst>
              <a:ext uri="{FF2B5EF4-FFF2-40B4-BE49-F238E27FC236}">
                <a16:creationId xmlns:a16="http://schemas.microsoft.com/office/drawing/2014/main" id="{C0D242AE-7915-0305-7483-ECD1813F37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3188" y="1475517"/>
            <a:ext cx="5883116" cy="3797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5334011"/>
      </p:ext>
    </p:extLst>
  </p:cSld>
  <p:clrMapOvr>
    <a:masterClrMapping/>
  </p:clrMapOvr>
  <mc:AlternateContent xmlns:mc="http://schemas.openxmlformats.org/markup-compatibility/2006" xmlns:p14="http://schemas.microsoft.com/office/powerpoint/2010/main">
    <mc:Choice Requires="p14">
      <p:transition spd="slow" p14:dur="2000" advTm="627870"/>
    </mc:Choice>
    <mc:Fallback xmlns="">
      <p:transition spd="slow" advTm="627870"/>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5124</TotalTime>
  <Words>1119</Words>
  <Application>Microsoft Office PowerPoint</Application>
  <PresentationFormat>Widescreen</PresentationFormat>
  <Paragraphs>108</Paragraphs>
  <Slides>19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The Concept</vt:lpstr>
      <vt:lpstr>The Concept -2-</vt:lpstr>
      <vt:lpstr>The Concept Creator: Boris Shekhtman</vt:lpstr>
      <vt:lpstr>Islands as a Tool</vt:lpstr>
      <vt:lpstr>What is an island?</vt:lpstr>
      <vt:lpstr>How does an island differ from a dialogue?</vt:lpstr>
      <vt:lpstr>How does an island differ from “just talking”?</vt:lpstr>
      <vt:lpstr>Islands and Proficiency Levels</vt:lpstr>
      <vt:lpstr>Sample Topics for Islands</vt:lpstr>
      <vt:lpstr>Sample Islands</vt:lpstr>
      <vt:lpstr>Sample Adapted Island</vt:lpstr>
      <vt:lpstr>Communicative Value of Islands</vt:lpstr>
      <vt:lpstr>Participant Interaction</vt:lpstr>
      <vt:lpstr>How to Construct an Island – Phase I</vt:lpstr>
      <vt:lpstr>How to Construct an Island – Phase 2</vt:lpstr>
      <vt:lpstr>Your Islands – Phase 3</vt:lpstr>
      <vt:lpstr>Some Tips</vt:lpstr>
      <vt:lpstr>Suggested Participant Interaction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Capital of the World Festival   Saturday, 21 April 2018</dc:title>
  <dc:creator>Christine Campbell</dc:creator>
  <cp:lastModifiedBy>Betty Lou Leaver</cp:lastModifiedBy>
  <cp:revision>272</cp:revision>
  <cp:lastPrinted>2018-11-12T16:20:12Z</cp:lastPrinted>
  <dcterms:created xsi:type="dcterms:W3CDTF">2017-11-12T20:32:02Z</dcterms:created>
  <dcterms:modified xsi:type="dcterms:W3CDTF">2024-02-26T05:52:42Z</dcterms:modified>
</cp:coreProperties>
</file>