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9"/>
  </p:notesMasterIdLst>
  <p:handoutMasterIdLst>
    <p:handoutMasterId r:id="rId20"/>
  </p:handoutMasterIdLst>
  <p:sldIdLst>
    <p:sldId id="334" r:id="rId5"/>
    <p:sldId id="336" r:id="rId6"/>
    <p:sldId id="342" r:id="rId7"/>
    <p:sldId id="352" r:id="rId8"/>
    <p:sldId id="351" r:id="rId9"/>
    <p:sldId id="353" r:id="rId10"/>
    <p:sldId id="354" r:id="rId11"/>
    <p:sldId id="355" r:id="rId12"/>
    <p:sldId id="357" r:id="rId13"/>
    <p:sldId id="359" r:id="rId14"/>
    <p:sldId id="360" r:id="rId15"/>
    <p:sldId id="363" r:id="rId16"/>
    <p:sldId id="364"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74" d="100"/>
          <a:sy n="74" d="100"/>
        </p:scale>
        <p:origin x="376" y="56"/>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Lou Leaver" userId="9d7fd85ac929651e" providerId="LiveId" clId="{578A0EEB-CA61-4ED9-84A3-63D8BEF90C44}"/>
    <pc:docChg chg="modSld">
      <pc:chgData name="Betty Lou Leaver" userId="9d7fd85ac929651e" providerId="LiveId" clId="{578A0EEB-CA61-4ED9-84A3-63D8BEF90C44}" dt="2024-03-24T14:24:43.565" v="29" actId="20577"/>
      <pc:docMkLst>
        <pc:docMk/>
      </pc:docMkLst>
      <pc:sldChg chg="modSp mod">
        <pc:chgData name="Betty Lou Leaver" userId="9d7fd85ac929651e" providerId="LiveId" clId="{578A0EEB-CA61-4ED9-84A3-63D8BEF90C44}" dt="2024-03-24T14:24:43.565" v="29" actId="20577"/>
        <pc:sldMkLst>
          <pc:docMk/>
          <pc:sldMk cId="3037812869" sldId="316"/>
        </pc:sldMkLst>
        <pc:spChg chg="mod">
          <ac:chgData name="Betty Lou Leaver" userId="9d7fd85ac929651e" providerId="LiveId" clId="{578A0EEB-CA61-4ED9-84A3-63D8BEF90C44}" dt="2024-03-24T14:24:43.565" v="29" actId="20577"/>
          <ac:spMkLst>
            <pc:docMk/>
            <pc:sldMk cId="3037812869" sldId="316"/>
            <ac:spMk id="4" creationId="{BFAF7377-87AF-3A8C-539C-8A9651F5DA3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3/24/2024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55286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393510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225632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00503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51916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7264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184358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58206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41540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8316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100332" y="2160729"/>
            <a:ext cx="7983110" cy="3080335"/>
          </a:xfrm>
        </p:spPr>
        <p:txBody>
          <a:bodyPr/>
          <a:lstStyle/>
          <a:p>
            <a:r>
              <a:rPr lang="en-US" dirty="0"/>
              <a:t>TOOLS FOR IMPROVING YOUR FOREIGN LANGUAGE WRITING QUICKLY</a:t>
            </a:r>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BREAK AWAY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#5</a:t>
            </a:r>
          </a:p>
        </p:txBody>
      </p:sp>
    </p:spTree>
    <p:extLst>
      <p:ext uri="{BB962C8B-B14F-4D97-AF65-F5344CB8AC3E}">
        <p14:creationId xmlns:p14="http://schemas.microsoft.com/office/powerpoint/2010/main" val="110097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804369" y="987850"/>
            <a:ext cx="7498080" cy="5499214"/>
          </a:xfrm>
        </p:spPr>
        <p:txBody>
          <a:bodyPr/>
          <a:lstStyle/>
          <a:p>
            <a:r>
              <a:rPr lang="en-US" b="1" dirty="0"/>
              <a:t>HOW TO ESCAPE DIRECT TRANSLATION FROM YOUR OWN LANGUAGE (DIRECT TRANSLATION CAN RESULT IN MANY ERRORS AND INCOMPREHENSIBILITY):</a:t>
            </a:r>
          </a:p>
          <a:p>
            <a:pPr marL="342900" indent="-342900">
              <a:buAutoNum type="arabicPeriod"/>
            </a:pPr>
            <a:r>
              <a:rPr lang="en-US" b="1" dirty="0"/>
              <a:t>Write using only the grammar structures of English. Do not use Indonesian grammar structures. (Simplification will help.)</a:t>
            </a:r>
          </a:p>
          <a:p>
            <a:pPr marL="342900" indent="-342900">
              <a:buAutoNum type="arabicPeriod"/>
            </a:pPr>
            <a:r>
              <a:rPr lang="en-US" b="1" dirty="0"/>
              <a:t>Know the grammar structures </a:t>
            </a:r>
            <a:r>
              <a:rPr lang="en-US" b="1" i="1" dirty="0"/>
              <a:t>automatically</a:t>
            </a:r>
            <a:r>
              <a:rPr lang="en-US" b="1" dirty="0"/>
              <a:t>. (Reading your models many times will help, as will finding more models on the same topic.)</a:t>
            </a:r>
          </a:p>
          <a:p>
            <a:pPr marL="342900" indent="-342900">
              <a:buAutoNum type="arabicPeriod"/>
            </a:pPr>
            <a:r>
              <a:rPr lang="en-US" b="1" dirty="0"/>
              <a:t>Know as many structures as possible. (Expand on your models; add structures through just-in-time learning.)</a:t>
            </a:r>
          </a:p>
          <a:p>
            <a:endParaRPr lang="en-US" b="1" dirty="0"/>
          </a:p>
          <a:p>
            <a:r>
              <a:rPr lang="en-US" b="1" i="1" dirty="0"/>
              <a:t>NOTE: Knowing the major differences and confusions between English and Indonesian can help. (These will not be a complete match with spoken differences. Get a native speaker of English who can also write Bahasa to help if at all possible.)</a:t>
            </a:r>
          </a:p>
          <a:p>
            <a:endParaRPr lang="en-US" b="1" dirty="0"/>
          </a:p>
        </p:txBody>
      </p:sp>
    </p:spTree>
    <p:extLst>
      <p:ext uri="{BB962C8B-B14F-4D97-AF65-F5344CB8AC3E}">
        <p14:creationId xmlns:p14="http://schemas.microsoft.com/office/powerpoint/2010/main" val="14482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EMBELLISH IT</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#7</a:t>
            </a:r>
          </a:p>
        </p:txBody>
      </p:sp>
    </p:spTree>
    <p:extLst>
      <p:ext uri="{BB962C8B-B14F-4D97-AF65-F5344CB8AC3E}">
        <p14:creationId xmlns:p14="http://schemas.microsoft.com/office/powerpoint/2010/main" val="353886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772619" y="895646"/>
            <a:ext cx="7498080" cy="5632154"/>
          </a:xfrm>
        </p:spPr>
        <p:txBody>
          <a:bodyPr/>
          <a:lstStyle/>
          <a:p>
            <a:r>
              <a:rPr lang="en-US" b="1" dirty="0"/>
              <a:t> To your own basic writing, simplified from your models, add embellishments that some of your models have or that have noticed elsewhere:</a:t>
            </a:r>
          </a:p>
          <a:p>
            <a:pPr marL="342900" indent="-342900">
              <a:buAutoNum type="arabicPeriod"/>
            </a:pPr>
            <a:r>
              <a:rPr lang="en-US" b="1" dirty="0"/>
              <a:t>The three-example structure; the three parallel paragraphs structure. Three is an important part of informal and literary writing in English and some other languages but not so in academic writing.</a:t>
            </a:r>
          </a:p>
          <a:p>
            <a:pPr marL="342900" indent="-342900">
              <a:buAutoNum type="arabicPeriod"/>
            </a:pPr>
            <a:r>
              <a:rPr lang="en-US" b="1" dirty="0"/>
              <a:t>Parenthetical expressions (in my opinion; on the one hand/on the other hand; I would think that…) </a:t>
            </a:r>
          </a:p>
          <a:p>
            <a:pPr marL="342900" indent="-342900">
              <a:buAutoNum type="arabicPeriod"/>
            </a:pPr>
            <a:r>
              <a:rPr lang="en-US" b="1" dirty="0"/>
              <a:t>Rhetorical questions (e.g., Will this </a:t>
            </a:r>
            <a:r>
              <a:rPr lang="en-US" b="1" u="sng" dirty="0"/>
              <a:t>even</a:t>
            </a:r>
            <a:r>
              <a:rPr lang="en-US" b="1" dirty="0"/>
              <a:t> be take under advisement?)</a:t>
            </a:r>
          </a:p>
          <a:p>
            <a:pPr marL="342900" indent="-342900">
              <a:buAutoNum type="arabicPeriod"/>
            </a:pPr>
            <a:r>
              <a:rPr lang="en-US" b="1" dirty="0"/>
              <a:t>Adverbial modifiers of time, place, manner</a:t>
            </a:r>
          </a:p>
          <a:p>
            <a:pPr marL="342900" indent="-342900">
              <a:buAutoNum type="arabicPeriod"/>
            </a:pPr>
            <a:r>
              <a:rPr lang="en-US" b="1" dirty="0"/>
              <a:t>Adjective modifiers (especially relative clauses)</a:t>
            </a:r>
          </a:p>
          <a:p>
            <a:pPr marL="342900" indent="-342900">
              <a:buAutoNum type="arabicPeriod"/>
            </a:pPr>
            <a:r>
              <a:rPr lang="en-US" b="1" dirty="0"/>
              <a:t>Idiomatic expressions and cultural slang in informal writing, if appropriate.</a:t>
            </a:r>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145304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5705415" y="2874420"/>
            <a:ext cx="5448300" cy="3019245"/>
          </a:xfrm>
        </p:spPr>
        <p:txBody>
          <a:bodyPr>
            <a:normAutofit/>
          </a:bodyPr>
          <a:lstStyle/>
          <a:p>
            <a:endParaRPr lang="en-US" dirty="0"/>
          </a:p>
          <a:p>
            <a:pPr algn="l"/>
            <a:r>
              <a:rPr lang="en-US" dirty="0"/>
              <a:t>Remember, many of the tools you use to improve speaking have parallels in writing. Many of the strategies that help you improve your speaking can also help you improve your writing. Both </a:t>
            </a:r>
            <a:r>
              <a:rPr lang="en-US"/>
              <a:t>are productive </a:t>
            </a:r>
            <a:r>
              <a:rPr lang="en-US" dirty="0"/>
              <a:t>skills; they just take different forms.</a:t>
            </a:r>
          </a:p>
        </p:txBody>
      </p:sp>
    </p:spTree>
    <p:extLst>
      <p:ext uri="{BB962C8B-B14F-4D97-AF65-F5344CB8AC3E}">
        <p14:creationId xmlns:p14="http://schemas.microsoft.com/office/powerpoint/2010/main" val="303781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USE WHAT YOU DO KNOW -- FREQUENTLY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34259" y="2986089"/>
            <a:ext cx="7647942" cy="397191"/>
          </a:xfrm>
        </p:spPr>
        <p:txBody>
          <a:bodyPr/>
          <a:lstStyle/>
          <a:p>
            <a:r>
              <a:rPr lang="en-US" dirty="0"/>
              <a:t>TOOL #1</a:t>
            </a:r>
          </a:p>
        </p:txBody>
      </p:sp>
    </p:spTree>
    <p:extLst>
      <p:ext uri="{BB962C8B-B14F-4D97-AF65-F5344CB8AC3E}">
        <p14:creationId xmlns:p14="http://schemas.microsoft.com/office/powerpoint/2010/main" val="374916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50898" y="654107"/>
            <a:ext cx="7498080" cy="5720814"/>
          </a:xfrm>
        </p:spPr>
        <p:txBody>
          <a:bodyPr/>
          <a:lstStyle/>
          <a:p>
            <a:r>
              <a:rPr lang="en-US" b="1" dirty="0"/>
              <a:t>Write as often as you can, using what you already know well. For example,</a:t>
            </a:r>
          </a:p>
          <a:p>
            <a:pPr marL="285750" indent="-285750">
              <a:buFontTx/>
              <a:buChar char="-"/>
            </a:pPr>
            <a:r>
              <a:rPr lang="en-US" b="1" dirty="0"/>
              <a:t>Write notes to friends, colleagues, professionals and others you interact with, including staff. (This helps with both writing and speaking.)</a:t>
            </a:r>
          </a:p>
          <a:p>
            <a:pPr marL="285750" indent="-285750">
              <a:buFontTx/>
              <a:buChar char="-"/>
            </a:pPr>
            <a:r>
              <a:rPr lang="en-US" b="1" dirty="0"/>
              <a:t>Take notes in English in your other classes.</a:t>
            </a:r>
          </a:p>
          <a:p>
            <a:pPr marL="285750" indent="-285750">
              <a:buFontTx/>
              <a:buChar char="-"/>
            </a:pPr>
            <a:r>
              <a:rPr lang="en-US" b="1" dirty="0"/>
              <a:t>Rewrite accurately any pieces of writing for which you received corrections by a native speaker or a teacher of English.</a:t>
            </a:r>
          </a:p>
          <a:p>
            <a:pPr marL="285750" indent="-285750">
              <a:buFontTx/>
              <a:buChar char="-"/>
            </a:pPr>
            <a:r>
              <a:rPr lang="en-US" b="1" dirty="0"/>
              <a:t>Write letters to native speakers (remember pen-pals)?</a:t>
            </a:r>
          </a:p>
          <a:p>
            <a:pPr marL="285750" indent="-285750">
              <a:buFontTx/>
              <a:buChar char="-"/>
            </a:pPr>
            <a:r>
              <a:rPr lang="en-US" b="1" dirty="0"/>
              <a:t>Write editorial comments to English-language newspapers.</a:t>
            </a:r>
          </a:p>
          <a:p>
            <a:pPr marL="285750" indent="-285750">
              <a:buFontTx/>
              <a:buChar char="-"/>
            </a:pPr>
            <a:r>
              <a:rPr lang="en-US" b="1" dirty="0"/>
              <a:t>Find opportunities to write formally and informally on the same topic (mastering sociolinguistics/genre).</a:t>
            </a:r>
          </a:p>
          <a:p>
            <a:endParaRPr lang="en-US" b="1" dirty="0"/>
          </a:p>
          <a:p>
            <a:r>
              <a:rPr lang="en-US" b="1" dirty="0"/>
              <a:t>Practice makes perfect IF YOU STICK TO WHAT YOU ALREADY KNOW TO BE CORRECT.</a:t>
            </a:r>
          </a:p>
        </p:txBody>
      </p:sp>
    </p:spTree>
    <p:extLst>
      <p:ext uri="{BB962C8B-B14F-4D97-AF65-F5344CB8AC3E}">
        <p14:creationId xmlns:p14="http://schemas.microsoft.com/office/powerpoint/2010/main" val="14502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2632709" y="3307080"/>
            <a:ext cx="9108441" cy="1852046"/>
          </a:xfrm>
        </p:spPr>
        <p:txBody>
          <a:bodyPr/>
          <a:lstStyle/>
          <a:p>
            <a:pPr algn="ctr"/>
            <a:r>
              <a:rPr lang="en-US" dirty="0"/>
              <a:t>GATHER YOUR MODELS</a:t>
            </a:r>
            <a:br>
              <a:rPr lang="en-US" dirty="0"/>
            </a:br>
            <a:endParaRPr lang="en-US" dirty="0"/>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442209" y="2795436"/>
            <a:ext cx="7520942" cy="397191"/>
          </a:xfrm>
        </p:spPr>
        <p:txBody>
          <a:bodyPr/>
          <a:lstStyle/>
          <a:p>
            <a:r>
              <a:rPr lang="en-US" dirty="0"/>
              <a:t>TOOL #2</a:t>
            </a:r>
          </a:p>
        </p:txBody>
      </p:sp>
    </p:spTree>
    <p:extLst>
      <p:ext uri="{BB962C8B-B14F-4D97-AF65-F5344CB8AC3E}">
        <p14:creationId xmlns:p14="http://schemas.microsoft.com/office/powerpoint/2010/main" val="6145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25019" y="1004227"/>
            <a:ext cx="7498080" cy="5729441"/>
          </a:xfrm>
        </p:spPr>
        <p:txBody>
          <a:bodyPr/>
          <a:lstStyle/>
          <a:p>
            <a:r>
              <a:rPr lang="en-US" b="1" dirty="0"/>
              <a:t>Find multiple writings on topics related to what you would normally write about and more. Expand to the IELTS topics, and expand beyond the IELTS topics.</a:t>
            </a:r>
          </a:p>
          <a:p>
            <a:pPr marL="285750" indent="-285750">
              <a:buFontTx/>
              <a:buChar char="-"/>
            </a:pPr>
            <a:r>
              <a:rPr lang="en-US" b="1" dirty="0"/>
              <a:t>Find a short, simple model on the topic. Write your own paragraph(s) about the same topic, following the model (structure, collocations, idioms, phraseology). Ask a native speaker to correct it – and rewrite. The copy again and again, until you can do it without looking at the model or your previous work.</a:t>
            </a:r>
          </a:p>
          <a:p>
            <a:pPr marL="285750" indent="-285750">
              <a:buFontTx/>
              <a:buChar char="-"/>
            </a:pPr>
            <a:r>
              <a:rPr lang="en-US" b="1" dirty="0"/>
              <a:t>Now, expand the topic or move to another topic, and repeat above.</a:t>
            </a:r>
          </a:p>
          <a:p>
            <a:pPr marL="285750" indent="-285750">
              <a:buFontTx/>
              <a:buChar char="-"/>
            </a:pPr>
            <a:r>
              <a:rPr lang="en-US" b="1" dirty="0"/>
              <a:t>Then, find a more complex model (one you can ready easily) and repeat both above steps.</a:t>
            </a:r>
          </a:p>
          <a:p>
            <a:r>
              <a:rPr lang="en-US" b="1" dirty="0"/>
              <a:t>Build your archive of models over time, as well as your own versions of those models.</a:t>
            </a:r>
          </a:p>
        </p:txBody>
      </p:sp>
    </p:spTree>
    <p:extLst>
      <p:ext uri="{BB962C8B-B14F-4D97-AF65-F5344CB8AC3E}">
        <p14:creationId xmlns:p14="http://schemas.microsoft.com/office/powerpoint/2010/main" val="410648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1323292" y="2235966"/>
            <a:ext cx="10302240" cy="3655875"/>
          </a:xfrm>
        </p:spPr>
        <p:txBody>
          <a:bodyPr/>
          <a:lstStyle/>
          <a:p>
            <a:pPr algn="ctr"/>
            <a:r>
              <a:rPr lang="en-US" dirty="0"/>
              <a:t>SHIFT between academic and general writing, between formal and informal, your style and another’s style</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608579" y="1424078"/>
            <a:ext cx="6974842" cy="397191"/>
          </a:xfrm>
        </p:spPr>
        <p:txBody>
          <a:bodyPr/>
          <a:lstStyle/>
          <a:p>
            <a:r>
              <a:rPr lang="en-US" dirty="0"/>
              <a:t>TOOL #3</a:t>
            </a:r>
          </a:p>
        </p:txBody>
      </p:sp>
    </p:spTree>
    <p:extLst>
      <p:ext uri="{BB962C8B-B14F-4D97-AF65-F5344CB8AC3E}">
        <p14:creationId xmlns:p14="http://schemas.microsoft.com/office/powerpoint/2010/main" val="168745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76777" y="409005"/>
            <a:ext cx="7498080" cy="5729441"/>
          </a:xfrm>
        </p:spPr>
        <p:txBody>
          <a:bodyPr/>
          <a:lstStyle/>
          <a:p>
            <a:r>
              <a:rPr lang="en-US" b="1" dirty="0"/>
              <a:t>TASKS</a:t>
            </a:r>
          </a:p>
          <a:p>
            <a:r>
              <a:rPr lang="en-US" b="1" dirty="0"/>
              <a:t>Academic writing (formal style)</a:t>
            </a:r>
          </a:p>
          <a:p>
            <a:r>
              <a:rPr lang="en-US" b="1" dirty="0"/>
              <a:t>Analyze the writing in your textbook for structure, lexical choice, grammatical voice, and reproduce it with a related topic again and again and again. And then with other topics. </a:t>
            </a:r>
          </a:p>
          <a:p>
            <a:endParaRPr lang="en-US" b="1" dirty="0"/>
          </a:p>
          <a:p>
            <a:r>
              <a:rPr lang="en-US" b="1" dirty="0"/>
              <a:t>General writing (informal style)</a:t>
            </a:r>
          </a:p>
          <a:p>
            <a:r>
              <a:rPr lang="en-US" b="1" dirty="0"/>
              <a:t>Read a range of authentic materials (articles in newspapers, opinion pieces, letters to the editor, letters from native speakers – you can even find some of these in novels) and reproduce the nature of the writing (structure, lexical choice, grammatical voice) with similar and even dissimilar topics.</a:t>
            </a:r>
          </a:p>
          <a:p>
            <a:endParaRPr lang="en-US" b="1" dirty="0"/>
          </a:p>
          <a:p>
            <a:r>
              <a:rPr lang="en-US" b="1" dirty="0"/>
              <a:t>Style imitation (for the very advanced)</a:t>
            </a:r>
          </a:p>
          <a:p>
            <a:r>
              <a:rPr lang="en-US" b="1" dirty="0"/>
              <a:t>Find an author you like. Read a serious amount of his/her works. Evaluate the style. What distinguishes it? Write your own story in a similar way.</a:t>
            </a:r>
          </a:p>
          <a:p>
            <a:pPr marL="342900" indent="-342900">
              <a:buAutoNum type="arabicPeriod"/>
            </a:pPr>
            <a:endParaRPr lang="en-US" b="1" dirty="0"/>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80201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Simplify, simplify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11399" y="3031809"/>
            <a:ext cx="8600442" cy="397191"/>
          </a:xfrm>
        </p:spPr>
        <p:txBody>
          <a:bodyPr/>
          <a:lstStyle/>
          <a:p>
            <a:r>
              <a:rPr lang="en-US" dirty="0"/>
              <a:t>TOOL #4</a:t>
            </a:r>
          </a:p>
        </p:txBody>
      </p:sp>
    </p:spTree>
    <p:extLst>
      <p:ext uri="{BB962C8B-B14F-4D97-AF65-F5344CB8AC3E}">
        <p14:creationId xmlns:p14="http://schemas.microsoft.com/office/powerpoint/2010/main" val="393904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781246" y="395313"/>
            <a:ext cx="7498080" cy="6031366"/>
          </a:xfrm>
        </p:spPr>
        <p:txBody>
          <a:bodyPr/>
          <a:lstStyle/>
          <a:p>
            <a:r>
              <a:rPr lang="en-US" b="1" dirty="0"/>
              <a:t> HOW – start with a model you have selected that is a bit advanced for you.</a:t>
            </a:r>
          </a:p>
          <a:p>
            <a:pPr marL="342900" indent="-342900">
              <a:buAutoNum type="arabicPeriod"/>
            </a:pPr>
            <a:r>
              <a:rPr lang="en-US" b="1" dirty="0"/>
              <a:t>Substitute simple word for more erudite one (book for tome or volume, not noticeable for inconspicuous).</a:t>
            </a:r>
          </a:p>
          <a:p>
            <a:pPr marL="342900" indent="-342900">
              <a:buAutoNum type="arabicPeriod"/>
            </a:pPr>
            <a:r>
              <a:rPr lang="en-US" b="1" dirty="0"/>
              <a:t>Substitute simple sentence structure for complex sentence structure (A group of tourists from Country A descended upon City B in hordes, driving rental cars, snarling traffic with </a:t>
            </a:r>
            <a:r>
              <a:rPr lang="en-US" b="1" dirty="0" err="1"/>
              <a:t>thei</a:t>
            </a:r>
            <a:r>
              <a:rPr lang="en-US" b="1" dirty="0"/>
              <a:t> lack of knowledge of local driving regulations and practices, and creating a traffic jam that lasted for hours, to the annoyance of a great many people. – An immense number of visitors from Country A arrived in City B. They rented cars but did not know the local rules of the road, so they caused a big traffic jam. That affected a lot of people, who became annoyed with them.)</a:t>
            </a:r>
          </a:p>
          <a:p>
            <a:pPr marL="342900" indent="-342900">
              <a:buAutoNum type="arabicPeriod"/>
            </a:pPr>
            <a:r>
              <a:rPr lang="en-US" b="1" dirty="0"/>
              <a:t>Substitute complex grammar with simple grammar (The car was driven in a careless manner by an old man who had no knowledge of the rules of the road – An old man drove the car carelessly. He did not know how to drive. Or An old man drove the car carelessly because he did not know how to drive. </a:t>
            </a:r>
          </a:p>
          <a:p>
            <a:endParaRPr lang="en-US" b="1" dirty="0"/>
          </a:p>
        </p:txBody>
      </p:sp>
    </p:spTree>
    <p:extLst>
      <p:ext uri="{BB962C8B-B14F-4D97-AF65-F5344CB8AC3E}">
        <p14:creationId xmlns:p14="http://schemas.microsoft.com/office/powerpoint/2010/main" val="785739760"/>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2.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{C3DBC5B1-8E56-495B-99AB-166C0D2E767D}tf89338750_win32</Template>
  <TotalTime>112</TotalTime>
  <Words>996</Words>
  <Application>Microsoft Office PowerPoint</Application>
  <PresentationFormat>Widescreen</PresentationFormat>
  <Paragraphs>70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Univers</vt:lpstr>
      <vt:lpstr>GradientVTI</vt:lpstr>
      <vt:lpstr>TOOLS FOR IMPROVING YOUR FOREIGN LANGUAGE WRITING QUICKLY</vt:lpstr>
      <vt:lpstr>USE WHAT YOU DO KNOW -- FREQUENTLY</vt:lpstr>
      <vt:lpstr>PowerPoint Presentation</vt:lpstr>
      <vt:lpstr>GATHER YOUR MODELS </vt:lpstr>
      <vt:lpstr>PowerPoint Presentation</vt:lpstr>
      <vt:lpstr>SHIFT between academic and general writing, between formal and informal, your style and another’s style</vt:lpstr>
      <vt:lpstr>PowerPoint Presentation</vt:lpstr>
      <vt:lpstr>Simplify, simplify</vt:lpstr>
      <vt:lpstr>PowerPoint Presentation</vt:lpstr>
      <vt:lpstr>BREAK AWAY</vt:lpstr>
      <vt:lpstr>PowerPoint Presentation</vt:lpstr>
      <vt:lpstr>EMBELLISH 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IMPROVING YOUR FOREIGN LANGUAGE QUICKLY</dc:title>
  <dc:creator>Betty Lou Leaver</dc:creator>
  <cp:lastModifiedBy>Betty Lou Leaver</cp:lastModifiedBy>
  <cp:revision>24</cp:revision>
  <dcterms:created xsi:type="dcterms:W3CDTF">2024-03-07T17:10:37Z</dcterms:created>
  <dcterms:modified xsi:type="dcterms:W3CDTF">2024-03-24T14:24:45Z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