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9"/>
  </p:notesMasterIdLst>
  <p:handoutMasterIdLst>
    <p:handoutMasterId r:id="rId20"/>
  </p:handoutMasterIdLst>
  <p:sldIdLst>
    <p:sldId id="334" r:id="rId5"/>
    <p:sldId id="336" r:id="rId6"/>
    <p:sldId id="342" r:id="rId7"/>
    <p:sldId id="352" r:id="rId8"/>
    <p:sldId id="351" r:id="rId9"/>
    <p:sldId id="353" r:id="rId10"/>
    <p:sldId id="354" r:id="rId11"/>
    <p:sldId id="355" r:id="rId12"/>
    <p:sldId id="357" r:id="rId13"/>
    <p:sldId id="359" r:id="rId14"/>
    <p:sldId id="360" r:id="rId15"/>
    <p:sldId id="363" r:id="rId16"/>
    <p:sldId id="364"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p:scale>
          <a:sx n="64" d="100"/>
          <a:sy n="64" d="100"/>
        </p:scale>
        <p:origin x="748" y="264"/>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y Lou Leaver" userId="9d7fd85ac929651e" providerId="LiveId" clId="{63181472-B0CF-4688-AB2B-AF8BE19D8716}"/>
    <pc:docChg chg="undo custSel modSld">
      <pc:chgData name="Betty Lou Leaver" userId="9d7fd85ac929651e" providerId="LiveId" clId="{63181472-B0CF-4688-AB2B-AF8BE19D8716}" dt="2024-03-24T14:19:59.299" v="6002" actId="20577"/>
      <pc:docMkLst>
        <pc:docMk/>
      </pc:docMkLst>
      <pc:sldChg chg="modSp mod">
        <pc:chgData name="Betty Lou Leaver" userId="9d7fd85ac929651e" providerId="LiveId" clId="{63181472-B0CF-4688-AB2B-AF8BE19D8716}" dt="2024-03-24T14:19:59.299" v="6002" actId="20577"/>
        <pc:sldMkLst>
          <pc:docMk/>
          <pc:sldMk cId="3037812869" sldId="316"/>
        </pc:sldMkLst>
        <pc:spChg chg="mod">
          <ac:chgData name="Betty Lou Leaver" userId="9d7fd85ac929651e" providerId="LiveId" clId="{63181472-B0CF-4688-AB2B-AF8BE19D8716}" dt="2024-03-24T14:19:59.299" v="6002" actId="20577"/>
          <ac:spMkLst>
            <pc:docMk/>
            <pc:sldMk cId="3037812869" sldId="316"/>
            <ac:spMk id="4" creationId="{BFAF7377-87AF-3A8C-539C-8A9651F5DA33}"/>
          </ac:spMkLst>
        </pc:spChg>
      </pc:sldChg>
      <pc:sldChg chg="modSp mod">
        <pc:chgData name="Betty Lou Leaver" userId="9d7fd85ac929651e" providerId="LiveId" clId="{63181472-B0CF-4688-AB2B-AF8BE19D8716}" dt="2024-03-24T13:19:36.642" v="6" actId="20577"/>
        <pc:sldMkLst>
          <pc:docMk/>
          <pc:sldMk cId="2955403071" sldId="334"/>
        </pc:sldMkLst>
        <pc:spChg chg="mod">
          <ac:chgData name="Betty Lou Leaver" userId="9d7fd85ac929651e" providerId="LiveId" clId="{63181472-B0CF-4688-AB2B-AF8BE19D8716}" dt="2024-03-24T13:19:36.642" v="6" actId="20577"/>
          <ac:spMkLst>
            <pc:docMk/>
            <pc:sldMk cId="2955403071" sldId="334"/>
            <ac:spMk id="2" creationId="{C3A9968B-2619-4F71-AB00-4C493E120805}"/>
          </ac:spMkLst>
        </pc:spChg>
      </pc:sldChg>
      <pc:sldChg chg="modSp mod">
        <pc:chgData name="Betty Lou Leaver" userId="9d7fd85ac929651e" providerId="LiveId" clId="{63181472-B0CF-4688-AB2B-AF8BE19D8716}" dt="2024-03-24T13:19:52.515" v="18" actId="20577"/>
        <pc:sldMkLst>
          <pc:docMk/>
          <pc:sldMk cId="3749168723" sldId="336"/>
        </pc:sldMkLst>
        <pc:spChg chg="mod">
          <ac:chgData name="Betty Lou Leaver" userId="9d7fd85ac929651e" providerId="LiveId" clId="{63181472-B0CF-4688-AB2B-AF8BE19D8716}" dt="2024-03-24T13:19:52.515" v="18" actId="20577"/>
          <ac:spMkLst>
            <pc:docMk/>
            <pc:sldMk cId="3749168723" sldId="336"/>
            <ac:spMk id="4" creationId="{95698432-2D58-D940-A0AE-7748E2A4879B}"/>
          </ac:spMkLst>
        </pc:spChg>
      </pc:sldChg>
      <pc:sldChg chg="modSp mod">
        <pc:chgData name="Betty Lou Leaver" userId="9d7fd85ac929651e" providerId="LiveId" clId="{63181472-B0CF-4688-AB2B-AF8BE19D8716}" dt="2024-03-24T13:32:41.724" v="1413" actId="14100"/>
        <pc:sldMkLst>
          <pc:docMk/>
          <pc:sldMk cId="1450287420" sldId="342"/>
        </pc:sldMkLst>
        <pc:spChg chg="mod">
          <ac:chgData name="Betty Lou Leaver" userId="9d7fd85ac929651e" providerId="LiveId" clId="{63181472-B0CF-4688-AB2B-AF8BE19D8716}" dt="2024-03-24T13:32:41.724" v="1413" actId="14100"/>
          <ac:spMkLst>
            <pc:docMk/>
            <pc:sldMk cId="1450287420" sldId="342"/>
            <ac:spMk id="3" creationId="{D4418541-7290-F1A9-2357-CA26E074EF45}"/>
          </ac:spMkLst>
        </pc:spChg>
      </pc:sldChg>
      <pc:sldChg chg="modSp mod">
        <pc:chgData name="Betty Lou Leaver" userId="9d7fd85ac929651e" providerId="LiveId" clId="{63181472-B0CF-4688-AB2B-AF8BE19D8716}" dt="2024-03-24T13:36:44.603" v="2197" actId="20577"/>
        <pc:sldMkLst>
          <pc:docMk/>
          <pc:sldMk cId="4106484202" sldId="351"/>
        </pc:sldMkLst>
        <pc:spChg chg="mod">
          <ac:chgData name="Betty Lou Leaver" userId="9d7fd85ac929651e" providerId="LiveId" clId="{63181472-B0CF-4688-AB2B-AF8BE19D8716}" dt="2024-03-24T13:36:44.603" v="2197" actId="20577"/>
          <ac:spMkLst>
            <pc:docMk/>
            <pc:sldMk cId="4106484202" sldId="351"/>
            <ac:spMk id="3" creationId="{D4418541-7290-F1A9-2357-CA26E074EF45}"/>
          </ac:spMkLst>
        </pc:spChg>
      </pc:sldChg>
      <pc:sldChg chg="modSp mod">
        <pc:chgData name="Betty Lou Leaver" userId="9d7fd85ac929651e" providerId="LiveId" clId="{63181472-B0CF-4688-AB2B-AF8BE19D8716}" dt="2024-03-24T13:40:46.507" v="2505" actId="20577"/>
        <pc:sldMkLst>
          <pc:docMk/>
          <pc:sldMk cId="1687456946" sldId="353"/>
        </pc:sldMkLst>
        <pc:spChg chg="mod">
          <ac:chgData name="Betty Lou Leaver" userId="9d7fd85ac929651e" providerId="LiveId" clId="{63181472-B0CF-4688-AB2B-AF8BE19D8716}" dt="2024-03-24T13:40:46.507" v="2505" actId="20577"/>
          <ac:spMkLst>
            <pc:docMk/>
            <pc:sldMk cId="1687456946" sldId="353"/>
            <ac:spMk id="4" creationId="{95698432-2D58-D940-A0AE-7748E2A4879B}"/>
          </ac:spMkLst>
        </pc:spChg>
      </pc:sldChg>
      <pc:sldChg chg="modSp mod">
        <pc:chgData name="Betty Lou Leaver" userId="9d7fd85ac929651e" providerId="LiveId" clId="{63181472-B0CF-4688-AB2B-AF8BE19D8716}" dt="2024-03-24T13:45:11.893" v="3083" actId="1076"/>
        <pc:sldMkLst>
          <pc:docMk/>
          <pc:sldMk cId="802012972" sldId="354"/>
        </pc:sldMkLst>
        <pc:spChg chg="mod">
          <ac:chgData name="Betty Lou Leaver" userId="9d7fd85ac929651e" providerId="LiveId" clId="{63181472-B0CF-4688-AB2B-AF8BE19D8716}" dt="2024-03-24T13:45:11.893" v="3083" actId="1076"/>
          <ac:spMkLst>
            <pc:docMk/>
            <pc:sldMk cId="802012972" sldId="354"/>
            <ac:spMk id="3" creationId="{D4418541-7290-F1A9-2357-CA26E074EF45}"/>
          </ac:spMkLst>
        </pc:spChg>
      </pc:sldChg>
      <pc:sldChg chg="modSp mod">
        <pc:chgData name="Betty Lou Leaver" userId="9d7fd85ac929651e" providerId="LiveId" clId="{63181472-B0CF-4688-AB2B-AF8BE19D8716}" dt="2024-03-24T14:07:02.915" v="4322" actId="20577"/>
        <pc:sldMkLst>
          <pc:docMk/>
          <pc:sldMk cId="785739760" sldId="357"/>
        </pc:sldMkLst>
        <pc:spChg chg="mod">
          <ac:chgData name="Betty Lou Leaver" userId="9d7fd85ac929651e" providerId="LiveId" clId="{63181472-B0CF-4688-AB2B-AF8BE19D8716}" dt="2024-03-24T14:07:02.915" v="4322" actId="20577"/>
          <ac:spMkLst>
            <pc:docMk/>
            <pc:sldMk cId="785739760" sldId="357"/>
            <ac:spMk id="3" creationId="{D4418541-7290-F1A9-2357-CA26E074EF45}"/>
          </ac:spMkLst>
        </pc:spChg>
      </pc:sldChg>
      <pc:sldChg chg="modSp mod">
        <pc:chgData name="Betty Lou Leaver" userId="9d7fd85ac929651e" providerId="LiveId" clId="{63181472-B0CF-4688-AB2B-AF8BE19D8716}" dt="2024-03-24T14:10:56.402" v="4688" actId="20577"/>
        <pc:sldMkLst>
          <pc:docMk/>
          <pc:sldMk cId="144829325" sldId="360"/>
        </pc:sldMkLst>
        <pc:spChg chg="mod">
          <ac:chgData name="Betty Lou Leaver" userId="9d7fd85ac929651e" providerId="LiveId" clId="{63181472-B0CF-4688-AB2B-AF8BE19D8716}" dt="2024-03-24T14:10:56.402" v="4688" actId="20577"/>
          <ac:spMkLst>
            <pc:docMk/>
            <pc:sldMk cId="144829325" sldId="360"/>
            <ac:spMk id="3" creationId="{D4418541-7290-F1A9-2357-CA26E074EF45}"/>
          </ac:spMkLst>
        </pc:spChg>
      </pc:sldChg>
      <pc:sldChg chg="modSp mod">
        <pc:chgData name="Betty Lou Leaver" userId="9d7fd85ac929651e" providerId="LiveId" clId="{63181472-B0CF-4688-AB2B-AF8BE19D8716}" dt="2024-03-24T14:08:34.766" v="4341" actId="20577"/>
        <pc:sldMkLst>
          <pc:docMk/>
          <pc:sldMk cId="3538869250" sldId="363"/>
        </pc:sldMkLst>
        <pc:spChg chg="mod">
          <ac:chgData name="Betty Lou Leaver" userId="9d7fd85ac929651e" providerId="LiveId" clId="{63181472-B0CF-4688-AB2B-AF8BE19D8716}" dt="2024-03-24T14:08:34.766" v="4341" actId="20577"/>
          <ac:spMkLst>
            <pc:docMk/>
            <pc:sldMk cId="3538869250" sldId="363"/>
            <ac:spMk id="4" creationId="{95698432-2D58-D940-A0AE-7748E2A4879B}"/>
          </ac:spMkLst>
        </pc:spChg>
      </pc:sldChg>
      <pc:sldChg chg="modSp mod">
        <pc:chgData name="Betty Lou Leaver" userId="9d7fd85ac929651e" providerId="LiveId" clId="{63181472-B0CF-4688-AB2B-AF8BE19D8716}" dt="2024-03-24T14:19:03.468" v="5971" actId="20577"/>
        <pc:sldMkLst>
          <pc:docMk/>
          <pc:sldMk cId="1453047125" sldId="364"/>
        </pc:sldMkLst>
        <pc:spChg chg="mod">
          <ac:chgData name="Betty Lou Leaver" userId="9d7fd85ac929651e" providerId="LiveId" clId="{63181472-B0CF-4688-AB2B-AF8BE19D8716}" dt="2024-03-24T14:19:03.468" v="5971" actId="20577"/>
          <ac:spMkLst>
            <pc:docMk/>
            <pc:sldMk cId="1453047125" sldId="364"/>
            <ac:spMk id="3" creationId="{D4418541-7290-F1A9-2357-CA26E074EF4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3/24/2024</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3/24/2024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10</a:t>
            </a:fld>
            <a:endParaRPr lang="en-US" dirty="0"/>
          </a:p>
        </p:txBody>
      </p:sp>
    </p:spTree>
    <p:extLst>
      <p:ext uri="{BB962C8B-B14F-4D97-AF65-F5344CB8AC3E}">
        <p14:creationId xmlns:p14="http://schemas.microsoft.com/office/powerpoint/2010/main" val="552864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11</a:t>
            </a:fld>
            <a:endParaRPr lang="en-US" dirty="0"/>
          </a:p>
        </p:txBody>
      </p:sp>
    </p:spTree>
    <p:extLst>
      <p:ext uri="{BB962C8B-B14F-4D97-AF65-F5344CB8AC3E}">
        <p14:creationId xmlns:p14="http://schemas.microsoft.com/office/powerpoint/2010/main" val="3935102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12</a:t>
            </a:fld>
            <a:endParaRPr lang="en-US" dirty="0"/>
          </a:p>
        </p:txBody>
      </p:sp>
    </p:spTree>
    <p:extLst>
      <p:ext uri="{BB962C8B-B14F-4D97-AF65-F5344CB8AC3E}">
        <p14:creationId xmlns:p14="http://schemas.microsoft.com/office/powerpoint/2010/main" val="225632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13</a:t>
            </a:fld>
            <a:endParaRPr lang="en-US" dirty="0"/>
          </a:p>
        </p:txBody>
      </p:sp>
    </p:spTree>
    <p:extLst>
      <p:ext uri="{BB962C8B-B14F-4D97-AF65-F5344CB8AC3E}">
        <p14:creationId xmlns:p14="http://schemas.microsoft.com/office/powerpoint/2010/main" val="30050308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14</a:t>
            </a:fld>
            <a:endParaRPr lang="en-US" dirty="0"/>
          </a:p>
        </p:txBody>
      </p:sp>
    </p:spTree>
    <p:extLst>
      <p:ext uri="{BB962C8B-B14F-4D97-AF65-F5344CB8AC3E}">
        <p14:creationId xmlns:p14="http://schemas.microsoft.com/office/powerpoint/2010/main" val="3466773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1531547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3899010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2519165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472640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1843584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2582062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415406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9</a:t>
            </a:fld>
            <a:endParaRPr lang="en-US" dirty="0"/>
          </a:p>
        </p:txBody>
      </p:sp>
    </p:spTree>
    <p:extLst>
      <p:ext uri="{BB962C8B-B14F-4D97-AF65-F5344CB8AC3E}">
        <p14:creationId xmlns:p14="http://schemas.microsoft.com/office/powerpoint/2010/main" val="3831644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3100332" y="2160729"/>
            <a:ext cx="7983110" cy="3080335"/>
          </a:xfrm>
        </p:spPr>
        <p:txBody>
          <a:bodyPr/>
          <a:lstStyle/>
          <a:p>
            <a:r>
              <a:rPr lang="en-US" dirty="0"/>
              <a:t>TOOLS FOR IMPROVING YOUR FOREIGN LANGUAGE READING QUICKLY</a:t>
            </a:r>
          </a:p>
        </p:txBody>
      </p:sp>
    </p:spTree>
    <p:extLst>
      <p:ext uri="{BB962C8B-B14F-4D97-AF65-F5344CB8AC3E}">
        <p14:creationId xmlns:p14="http://schemas.microsoft.com/office/powerpoint/2010/main" val="2955403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BREAK AWAY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578101" y="3031809"/>
            <a:ext cx="6775450" cy="397191"/>
          </a:xfrm>
        </p:spPr>
        <p:txBody>
          <a:bodyPr/>
          <a:lstStyle/>
          <a:p>
            <a:r>
              <a:rPr lang="en-US" dirty="0"/>
              <a:t>TOOL #5</a:t>
            </a:r>
          </a:p>
        </p:txBody>
      </p:sp>
    </p:spTree>
    <p:extLst>
      <p:ext uri="{BB962C8B-B14F-4D97-AF65-F5344CB8AC3E}">
        <p14:creationId xmlns:p14="http://schemas.microsoft.com/office/powerpoint/2010/main" val="1100979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804369" y="987850"/>
            <a:ext cx="7498080" cy="5499214"/>
          </a:xfrm>
        </p:spPr>
        <p:txBody>
          <a:bodyPr/>
          <a:lstStyle/>
          <a:p>
            <a:r>
              <a:rPr lang="en-US" b="1" dirty="0"/>
              <a:t>HOW TO ESCAPE DIRECT TRANSLATION FROM YOUR OWN LANGUAGE (DIRECT TRANSLATION CAN RESULT IN MANY ERRORS AND INCOMPREHENSIBILITY):</a:t>
            </a:r>
          </a:p>
          <a:p>
            <a:pPr marL="285750" indent="-285750">
              <a:buFont typeface="Arial" panose="020B0604020202020204" pitchFamily="34" charset="0"/>
              <a:buChar char="•"/>
            </a:pPr>
            <a:r>
              <a:rPr lang="en-US" b="1" dirty="0"/>
              <a:t>Do not attempt to translate. Instead, collect information in a chart based upon meaning, or a graphic.</a:t>
            </a:r>
          </a:p>
          <a:p>
            <a:pPr marL="285750" indent="-285750">
              <a:buFont typeface="Arial" panose="020B0604020202020204" pitchFamily="34" charset="0"/>
              <a:buChar char="•"/>
            </a:pPr>
            <a:r>
              <a:rPr lang="en-US" b="1" dirty="0"/>
              <a:t>Read. Read. Read. Read. Read. Voraciously. Any and all topics. Daily. For fun, for information, and for learning. At some point, your brain will stop translating. (Seriously.)</a:t>
            </a:r>
          </a:p>
          <a:p>
            <a:pPr marL="342900" indent="-342900">
              <a:buAutoNum type="arabicPeriod"/>
            </a:pPr>
            <a:endParaRPr lang="en-US" b="1" dirty="0"/>
          </a:p>
          <a:p>
            <a:r>
              <a:rPr lang="en-US" b="1" i="1" dirty="0"/>
              <a:t>NOTE: Knowing the major differences and confusions between English and Indonesian can help. </a:t>
            </a:r>
            <a:endParaRPr lang="en-US" b="1" dirty="0"/>
          </a:p>
        </p:txBody>
      </p:sp>
    </p:spTree>
    <p:extLst>
      <p:ext uri="{BB962C8B-B14F-4D97-AF65-F5344CB8AC3E}">
        <p14:creationId xmlns:p14="http://schemas.microsoft.com/office/powerpoint/2010/main" val="144829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Find your own gaps</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578101" y="3031809"/>
            <a:ext cx="6775450" cy="397191"/>
          </a:xfrm>
        </p:spPr>
        <p:txBody>
          <a:bodyPr/>
          <a:lstStyle/>
          <a:p>
            <a:r>
              <a:rPr lang="en-US" dirty="0"/>
              <a:t>TOOL #7</a:t>
            </a:r>
          </a:p>
        </p:txBody>
      </p:sp>
    </p:spTree>
    <p:extLst>
      <p:ext uri="{BB962C8B-B14F-4D97-AF65-F5344CB8AC3E}">
        <p14:creationId xmlns:p14="http://schemas.microsoft.com/office/powerpoint/2010/main" val="3538869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802436" y="488142"/>
            <a:ext cx="7498080" cy="6091562"/>
          </a:xfrm>
        </p:spPr>
        <p:txBody>
          <a:bodyPr/>
          <a:lstStyle/>
          <a:p>
            <a:r>
              <a:rPr lang="en-US" b="1" dirty="0"/>
              <a:t> Use recall protocol to find your own gaps (for this, you may need help from a native speaker, teacher, or more skilled peer).</a:t>
            </a:r>
          </a:p>
          <a:p>
            <a:pPr marL="285750" indent="-285750">
              <a:buFont typeface="Arial" panose="020B0604020202020204" pitchFamily="34" charset="0"/>
              <a:buChar char="•"/>
            </a:pPr>
            <a:r>
              <a:rPr lang="en-US" b="1" dirty="0"/>
              <a:t>Read an article all the way through (start with shorter ones and expand to longer ones) once.</a:t>
            </a:r>
          </a:p>
          <a:p>
            <a:pPr marL="285750" indent="-285750">
              <a:buFont typeface="Arial" panose="020B0604020202020204" pitchFamily="34" charset="0"/>
              <a:buChar char="•"/>
            </a:pPr>
            <a:r>
              <a:rPr lang="en-US" b="1" dirty="0"/>
              <a:t>Write down everything you can remember.</a:t>
            </a:r>
          </a:p>
          <a:p>
            <a:pPr marL="285750" indent="-285750">
              <a:buFont typeface="Arial" panose="020B0604020202020204" pitchFamily="34" charset="0"/>
              <a:buChar char="•"/>
            </a:pPr>
            <a:r>
              <a:rPr lang="en-US" b="1" dirty="0"/>
              <a:t>Check your answers with the text.</a:t>
            </a:r>
          </a:p>
          <a:p>
            <a:pPr marL="285750" indent="-285750">
              <a:buFont typeface="Arial" panose="020B0604020202020204" pitchFamily="34" charset="0"/>
              <a:buChar char="•"/>
            </a:pPr>
            <a:r>
              <a:rPr lang="en-US" b="1" dirty="0"/>
              <a:t>Analyze your gaps. Did you miss the verbs? Tense/time? Did you miss the underlying meaning (you will need outside help probably to determine that but if you did not end up with an overall understanding of what the reading was trying to convey, you missed the meaning). Did not knowing key vocabulary trip you up? Was the content completely new to you? Did the structure (e.g. multiple embedded clauses) confuse you?</a:t>
            </a:r>
          </a:p>
          <a:p>
            <a:pPr marL="285750" indent="-285750">
              <a:buFont typeface="Arial" panose="020B0604020202020204" pitchFamily="34" charset="0"/>
              <a:buChar char="•"/>
            </a:pPr>
            <a:r>
              <a:rPr lang="en-US" b="1" dirty="0"/>
              <a:t>Focus on your filling in your known gaps as you continue to improve your reading. Make sure you completely understand this article before moving on.</a:t>
            </a:r>
          </a:p>
          <a:p>
            <a:r>
              <a:rPr lang="en-US" b="1" i="1" dirty="0"/>
              <a:t>If someone is guiding you, you can do this multiple times, but if you are on your own, you will need to choose a new reading each time.</a:t>
            </a:r>
          </a:p>
          <a:p>
            <a:pPr marL="342900" indent="-342900">
              <a:buAutoNum type="arabicPeriod"/>
            </a:pPr>
            <a:endParaRPr lang="en-US" b="1" dirty="0"/>
          </a:p>
          <a:p>
            <a:endParaRPr lang="en-US" b="1" dirty="0"/>
          </a:p>
        </p:txBody>
      </p:sp>
    </p:spTree>
    <p:extLst>
      <p:ext uri="{BB962C8B-B14F-4D97-AF65-F5344CB8AC3E}">
        <p14:creationId xmlns:p14="http://schemas.microsoft.com/office/powerpoint/2010/main" val="1453047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untains at sunset">
            <a:extLst>
              <a:ext uri="{FF2B5EF4-FFF2-40B4-BE49-F238E27FC236}">
                <a16:creationId xmlns:a16="http://schemas.microsoft.com/office/drawing/2014/main" id="{B520C53E-8329-74AB-5229-BCDE630B2E13}"/>
              </a:ext>
            </a:extLst>
          </p:cNvPr>
          <p:cNvPicPr>
            <a:picLocks noGrp="1" noChangeAspect="1"/>
          </p:cNvPicPr>
          <p:nvPr>
            <p:ph type="pic" sz="quarter" idx="14"/>
          </p:nvPr>
        </p:nvPicPr>
        <p:blipFill rotWithShape="1">
          <a:blip r:embed="rId3"/>
          <a:srcRect t="21" b="21"/>
          <a:stretch/>
        </p:blipFill>
        <p:spPr/>
      </p:pic>
      <p:sp>
        <p:nvSpPr>
          <p:cNvPr id="4" name="Text Placeholder 3">
            <a:extLst>
              <a:ext uri="{FF2B5EF4-FFF2-40B4-BE49-F238E27FC236}">
                <a16:creationId xmlns:a16="http://schemas.microsoft.com/office/drawing/2014/main" id="{BFAF7377-87AF-3A8C-539C-8A9651F5DA33}"/>
              </a:ext>
            </a:extLst>
          </p:cNvPr>
          <p:cNvSpPr>
            <a:spLocks noGrp="1"/>
          </p:cNvSpPr>
          <p:nvPr>
            <p:ph type="body" sz="quarter" idx="17"/>
          </p:nvPr>
        </p:nvSpPr>
        <p:spPr>
          <a:xfrm>
            <a:off x="5705415" y="2874420"/>
            <a:ext cx="5448300" cy="3019245"/>
          </a:xfrm>
        </p:spPr>
        <p:txBody>
          <a:bodyPr>
            <a:normAutofit/>
          </a:bodyPr>
          <a:lstStyle/>
          <a:p>
            <a:endParaRPr lang="en-US" dirty="0"/>
          </a:p>
          <a:p>
            <a:pPr algn="l"/>
            <a:r>
              <a:rPr lang="en-US" dirty="0"/>
              <a:t>Remember, many of the tools you use to improve listening have parallels in reading</a:t>
            </a:r>
            <a:r>
              <a:rPr lang="en-US"/>
              <a:t>. Both </a:t>
            </a:r>
            <a:r>
              <a:rPr lang="en-US" dirty="0"/>
              <a:t>are receptive skills; they just take different forms.</a:t>
            </a:r>
          </a:p>
        </p:txBody>
      </p:sp>
    </p:spTree>
    <p:extLst>
      <p:ext uri="{BB962C8B-B14F-4D97-AF65-F5344CB8AC3E}">
        <p14:creationId xmlns:p14="http://schemas.microsoft.com/office/powerpoint/2010/main" val="3037812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USE WHAT YOU ALREADY KNOW</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334259" y="2986089"/>
            <a:ext cx="7647942" cy="397191"/>
          </a:xfrm>
        </p:spPr>
        <p:txBody>
          <a:bodyPr/>
          <a:lstStyle/>
          <a:p>
            <a:r>
              <a:rPr lang="en-US" dirty="0"/>
              <a:t>TOOL #1</a:t>
            </a:r>
          </a:p>
        </p:txBody>
      </p:sp>
    </p:spTree>
    <p:extLst>
      <p:ext uri="{BB962C8B-B14F-4D97-AF65-F5344CB8AC3E}">
        <p14:creationId xmlns:p14="http://schemas.microsoft.com/office/powerpoint/2010/main" val="3749168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60133" y="413960"/>
            <a:ext cx="7751575" cy="6203893"/>
          </a:xfrm>
        </p:spPr>
        <p:txBody>
          <a:bodyPr/>
          <a:lstStyle/>
          <a:p>
            <a:pPr algn="ctr"/>
            <a:r>
              <a:rPr lang="en-US" b="1" dirty="0"/>
              <a:t>What do you already know?</a:t>
            </a:r>
          </a:p>
          <a:p>
            <a:pPr marL="285750" indent="-285750">
              <a:buFont typeface="Arial" panose="020B0604020202020204" pitchFamily="34" charset="0"/>
              <a:buChar char="•"/>
            </a:pPr>
            <a:r>
              <a:rPr lang="en-US" b="1" dirty="0"/>
              <a:t>Something about the topic?</a:t>
            </a:r>
          </a:p>
          <a:p>
            <a:pPr marL="285750" indent="-285750">
              <a:buFont typeface="Arial" panose="020B0604020202020204" pitchFamily="34" charset="0"/>
              <a:buChar char="•"/>
            </a:pPr>
            <a:r>
              <a:rPr lang="en-US" b="1" dirty="0"/>
              <a:t>How articles, book chapters, and other documents are structured with main paragraphs and main sentences – the main idea coming first.</a:t>
            </a:r>
          </a:p>
          <a:p>
            <a:pPr marL="285750" indent="-285750">
              <a:buFont typeface="Arial" panose="020B0604020202020204" pitchFamily="34" charset="0"/>
              <a:buChar char="•"/>
            </a:pPr>
            <a:r>
              <a:rPr lang="en-US" b="1" dirty="0"/>
              <a:t>Basic grammar and sentence structure. The XX gave the YY to ZZ. (Who and what are known even if who they are specifically is not. The action is known.) So, who did the giving, what was given, and who received it? </a:t>
            </a:r>
          </a:p>
          <a:p>
            <a:pPr marL="285750" indent="-285750">
              <a:buFont typeface="Arial" panose="020B0604020202020204" pitchFamily="34" charset="0"/>
              <a:buChar char="•"/>
            </a:pPr>
            <a:r>
              <a:rPr lang="en-US" b="1" dirty="0"/>
              <a:t>How words are formed with stems, roots, and suffixes; common  stems known? What would be the meaning of the following: player, playlist, play back, played out, to be played? Can you think of others? </a:t>
            </a:r>
          </a:p>
          <a:p>
            <a:pPr marL="285750" indent="-285750">
              <a:buFont typeface="Arial" panose="020B0604020202020204" pitchFamily="34" charset="0"/>
              <a:buChar char="•"/>
            </a:pPr>
            <a:r>
              <a:rPr lang="en-US" b="1" dirty="0"/>
              <a:t>Use learning strategies for guessing from context, decoding, and more (see SILL for a list). Using a dictionary is okay in moderation.</a:t>
            </a:r>
          </a:p>
          <a:p>
            <a:pPr algn="ctr"/>
            <a:r>
              <a:rPr lang="en-US" b="1" i="1" dirty="0"/>
              <a:t>BOTTOM LINE</a:t>
            </a:r>
            <a:br>
              <a:rPr lang="en-US" b="1" i="1" dirty="0"/>
            </a:br>
            <a:r>
              <a:rPr lang="en-US" b="1" i="1" dirty="0"/>
              <a:t>YOU KNOW MORE THAN YOU THINK YOU DO!</a:t>
            </a:r>
          </a:p>
        </p:txBody>
      </p:sp>
    </p:spTree>
    <p:extLst>
      <p:ext uri="{BB962C8B-B14F-4D97-AF65-F5344CB8AC3E}">
        <p14:creationId xmlns:p14="http://schemas.microsoft.com/office/powerpoint/2010/main" val="1450287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a:xfrm>
            <a:off x="2632709" y="3307080"/>
            <a:ext cx="9108441" cy="1852046"/>
          </a:xfrm>
        </p:spPr>
        <p:txBody>
          <a:bodyPr/>
          <a:lstStyle/>
          <a:p>
            <a:pPr algn="ctr"/>
            <a:r>
              <a:rPr lang="en-US" dirty="0"/>
              <a:t>GATHER YOUR MODELS</a:t>
            </a:r>
            <a:br>
              <a:rPr lang="en-US" dirty="0"/>
            </a:br>
            <a:endParaRPr lang="en-US" dirty="0"/>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442209" y="2795436"/>
            <a:ext cx="7520942" cy="397191"/>
          </a:xfrm>
        </p:spPr>
        <p:txBody>
          <a:bodyPr/>
          <a:lstStyle/>
          <a:p>
            <a:r>
              <a:rPr lang="en-US" dirty="0"/>
              <a:t>TOOL #2</a:t>
            </a:r>
          </a:p>
        </p:txBody>
      </p:sp>
    </p:spTree>
    <p:extLst>
      <p:ext uri="{BB962C8B-B14F-4D97-AF65-F5344CB8AC3E}">
        <p14:creationId xmlns:p14="http://schemas.microsoft.com/office/powerpoint/2010/main" val="614542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925019" y="1004227"/>
            <a:ext cx="7498080" cy="5729441"/>
          </a:xfrm>
        </p:spPr>
        <p:txBody>
          <a:bodyPr/>
          <a:lstStyle/>
          <a:p>
            <a:r>
              <a:rPr lang="en-US" b="1" dirty="0"/>
              <a:t>Find multiple readings on topics that are important to you for any reason. </a:t>
            </a:r>
          </a:p>
          <a:p>
            <a:pPr marL="285750" indent="-285750">
              <a:buFont typeface="Arial" panose="020B0604020202020204" pitchFamily="34" charset="0"/>
              <a:buChar char="•"/>
            </a:pPr>
            <a:r>
              <a:rPr lang="en-US" b="1" dirty="0"/>
              <a:t>Find any reading on the topic that is not difficult for you. Read it three times: for meaning, for details, and for structure.</a:t>
            </a:r>
          </a:p>
          <a:p>
            <a:pPr marL="285750" indent="-285750">
              <a:buFont typeface="Arial" panose="020B0604020202020204" pitchFamily="34" charset="0"/>
              <a:buChar char="•"/>
            </a:pPr>
            <a:r>
              <a:rPr lang="en-US" b="1" dirty="0"/>
              <a:t>Now, find more readings on the same topic. Compare the structures. Make a personal dictionary of new vocabulary items and find ways to use those items in your writing or conversation.</a:t>
            </a:r>
          </a:p>
          <a:p>
            <a:pPr marL="285750" indent="-285750">
              <a:buFont typeface="Arial" panose="020B0604020202020204" pitchFamily="34" charset="0"/>
              <a:buChar char="•"/>
            </a:pPr>
            <a:r>
              <a:rPr lang="en-US" b="1" dirty="0"/>
              <a:t>Find authors with opposing opinions on the topic. How do they express those opinions explicitly and implicitly? Find out the background of the authors and the context in which they are writing. How does that influence what you understand of the text? </a:t>
            </a:r>
          </a:p>
          <a:p>
            <a:pPr marL="285750" indent="-285750">
              <a:buFont typeface="Arial" panose="020B0604020202020204" pitchFamily="34" charset="0"/>
              <a:buChar char="•"/>
            </a:pPr>
            <a:r>
              <a:rPr lang="en-US" b="1" dirty="0"/>
              <a:t>Watch videos on these topics, especially if you learn best through your auditory channel.</a:t>
            </a:r>
          </a:p>
          <a:p>
            <a:pPr marL="285750" indent="-285750">
              <a:buFont typeface="Arial" panose="020B0604020202020204" pitchFamily="34" charset="0"/>
              <a:buChar char="•"/>
            </a:pPr>
            <a:r>
              <a:rPr lang="en-US" b="1" dirty="0"/>
              <a:t>Build your archive of topic-alike articles over time; return to earlier articles after you are able to read more challenging ones.</a:t>
            </a:r>
          </a:p>
        </p:txBody>
      </p:sp>
    </p:spTree>
    <p:extLst>
      <p:ext uri="{BB962C8B-B14F-4D97-AF65-F5344CB8AC3E}">
        <p14:creationId xmlns:p14="http://schemas.microsoft.com/office/powerpoint/2010/main" val="4106484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a:xfrm>
            <a:off x="1323292" y="2235966"/>
            <a:ext cx="10302240" cy="3655875"/>
          </a:xfrm>
        </p:spPr>
        <p:txBody>
          <a:bodyPr/>
          <a:lstStyle/>
          <a:p>
            <a:pPr algn="ctr"/>
            <a:r>
              <a:rPr lang="en-US" dirty="0"/>
              <a:t>Develop familiarity </a:t>
            </a:r>
            <a:br>
              <a:rPr lang="en-US" dirty="0"/>
            </a:br>
            <a:r>
              <a:rPr lang="en-US" dirty="0"/>
              <a:t>with a wide range</a:t>
            </a:r>
            <a:br>
              <a:rPr lang="en-US" dirty="0"/>
            </a:br>
            <a:r>
              <a:rPr lang="en-US" dirty="0"/>
              <a:t>of GENRES</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608579" y="1424078"/>
            <a:ext cx="6974842" cy="397191"/>
          </a:xfrm>
        </p:spPr>
        <p:txBody>
          <a:bodyPr/>
          <a:lstStyle/>
          <a:p>
            <a:r>
              <a:rPr lang="en-US" dirty="0"/>
              <a:t>TOOL #3</a:t>
            </a:r>
          </a:p>
        </p:txBody>
      </p:sp>
    </p:spTree>
    <p:extLst>
      <p:ext uri="{BB962C8B-B14F-4D97-AF65-F5344CB8AC3E}">
        <p14:creationId xmlns:p14="http://schemas.microsoft.com/office/powerpoint/2010/main" val="1687456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4004487" y="787696"/>
            <a:ext cx="7498080" cy="5729441"/>
          </a:xfrm>
        </p:spPr>
        <p:txBody>
          <a:bodyPr/>
          <a:lstStyle/>
          <a:p>
            <a:pPr algn="ctr"/>
            <a:r>
              <a:rPr lang="en-US" b="1" dirty="0"/>
              <a:t>GENRE DIFFERENCES</a:t>
            </a:r>
          </a:p>
          <a:p>
            <a:pPr marL="285750" indent="-285750">
              <a:buFont typeface="Arial" panose="020B0604020202020204" pitchFamily="34" charset="0"/>
              <a:buChar char="•"/>
            </a:pPr>
            <a:r>
              <a:rPr lang="en-US" b="1" dirty="0"/>
              <a:t>On the same topic, read a novel, a short story, a newspaper article, a screen play, and, if you can find it, a letter. Notice the differences in word choice, sentence structure, and text organization. </a:t>
            </a:r>
          </a:p>
          <a:p>
            <a:pPr marL="285750" indent="-285750">
              <a:buFont typeface="Arial" panose="020B0604020202020204" pitchFamily="34" charset="0"/>
              <a:buChar char="•"/>
            </a:pPr>
            <a:r>
              <a:rPr lang="en-US" b="1" dirty="0"/>
              <a:t>Now, take a new topic: look at research articles (academic reading) and newspaper articles (general reading) that address the topic. How do they differ in word choice, sentence structure, and text organization.  </a:t>
            </a:r>
          </a:p>
          <a:p>
            <a:pPr marL="285750" indent="-285750">
              <a:buFont typeface="Arial" panose="020B0604020202020204" pitchFamily="34" charset="0"/>
              <a:buChar char="•"/>
            </a:pPr>
            <a:r>
              <a:rPr lang="en-US" b="1" dirty="0"/>
              <a:t>Pick up a newspaper or magazine. Look at how the topics of the articles (but do not read them). Predict the structure and content of the articles. Now, read them. How close were you? Repeat, repeat, repeat.</a:t>
            </a:r>
          </a:p>
          <a:p>
            <a:pPr marL="285750" indent="-285750">
              <a:buFont typeface="Arial" panose="020B0604020202020204" pitchFamily="34" charset="0"/>
              <a:buChar char="•"/>
            </a:pPr>
            <a:r>
              <a:rPr lang="en-US" b="1" dirty="0"/>
              <a:t>Flip through a journal. Look at how the topics of the articles (but do not read them). Predict the structure and content of the articles. Now, read them. How close were you? Repeat, repeat, repeat.</a:t>
            </a:r>
          </a:p>
          <a:p>
            <a:endParaRPr lang="en-US" b="1" dirty="0"/>
          </a:p>
          <a:p>
            <a:endParaRPr lang="en-US" b="1" dirty="0"/>
          </a:p>
        </p:txBody>
      </p:sp>
    </p:spTree>
    <p:extLst>
      <p:ext uri="{BB962C8B-B14F-4D97-AF65-F5344CB8AC3E}">
        <p14:creationId xmlns:p14="http://schemas.microsoft.com/office/powerpoint/2010/main" val="80201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698432-2D58-D940-A0AE-7748E2A4879B}"/>
              </a:ext>
            </a:extLst>
          </p:cNvPr>
          <p:cNvSpPr>
            <a:spLocks noGrp="1"/>
          </p:cNvSpPr>
          <p:nvPr>
            <p:ph type="ctrTitle"/>
          </p:nvPr>
        </p:nvSpPr>
        <p:spPr/>
        <p:txBody>
          <a:bodyPr/>
          <a:lstStyle/>
          <a:p>
            <a:pPr algn="ctr"/>
            <a:r>
              <a:rPr lang="en-US" dirty="0"/>
              <a:t>Simplify, simplify</a:t>
            </a:r>
          </a:p>
        </p:txBody>
      </p:sp>
      <p:sp>
        <p:nvSpPr>
          <p:cNvPr id="7" name="Subtitle 6">
            <a:extLst>
              <a:ext uri="{FF2B5EF4-FFF2-40B4-BE49-F238E27FC236}">
                <a16:creationId xmlns:a16="http://schemas.microsoft.com/office/drawing/2014/main" id="{4C780BDD-62B7-3E51-C2DE-09259F62CC03}"/>
              </a:ext>
            </a:extLst>
          </p:cNvPr>
          <p:cNvSpPr>
            <a:spLocks noGrp="1"/>
          </p:cNvSpPr>
          <p:nvPr>
            <p:ph type="subTitle" idx="1"/>
          </p:nvPr>
        </p:nvSpPr>
        <p:spPr>
          <a:xfrm>
            <a:off x="2311399" y="3031809"/>
            <a:ext cx="8600442" cy="397191"/>
          </a:xfrm>
        </p:spPr>
        <p:txBody>
          <a:bodyPr/>
          <a:lstStyle/>
          <a:p>
            <a:r>
              <a:rPr lang="en-US" dirty="0"/>
              <a:t>TOOL #4</a:t>
            </a:r>
          </a:p>
        </p:txBody>
      </p:sp>
    </p:spTree>
    <p:extLst>
      <p:ext uri="{BB962C8B-B14F-4D97-AF65-F5344CB8AC3E}">
        <p14:creationId xmlns:p14="http://schemas.microsoft.com/office/powerpoint/2010/main" val="3939046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mountain range with snow">
            <a:extLst>
              <a:ext uri="{FF2B5EF4-FFF2-40B4-BE49-F238E27FC236}">
                <a16:creationId xmlns:a16="http://schemas.microsoft.com/office/drawing/2014/main" id="{06CC7187-0D55-8D17-DB17-83EAB1EF8D05}"/>
              </a:ext>
            </a:extLst>
          </p:cNvPr>
          <p:cNvPicPr>
            <a:picLocks noGrp="1" noChangeAspect="1"/>
          </p:cNvPicPr>
          <p:nvPr>
            <p:ph type="pic" sz="quarter" idx="13"/>
          </p:nvPr>
        </p:nvPicPr>
        <p:blipFill>
          <a:blip r:embed="rId3"/>
          <a:srcRect/>
          <a:stretch/>
        </p:blipFill>
        <p:spPr/>
      </p:pic>
      <p:sp>
        <p:nvSpPr>
          <p:cNvPr id="3" name="Content Placeholder 2">
            <a:extLst>
              <a:ext uri="{FF2B5EF4-FFF2-40B4-BE49-F238E27FC236}">
                <a16:creationId xmlns:a16="http://schemas.microsoft.com/office/drawing/2014/main" id="{D4418541-7290-F1A9-2357-CA26E074EF45}"/>
              </a:ext>
            </a:extLst>
          </p:cNvPr>
          <p:cNvSpPr>
            <a:spLocks noGrp="1"/>
          </p:cNvSpPr>
          <p:nvPr>
            <p:ph idx="1"/>
          </p:nvPr>
        </p:nvSpPr>
        <p:spPr>
          <a:xfrm>
            <a:off x="3379304" y="129209"/>
            <a:ext cx="8607287" cy="6629400"/>
          </a:xfrm>
        </p:spPr>
        <p:txBody>
          <a:bodyPr/>
          <a:lstStyle/>
          <a:p>
            <a:pPr algn="ctr"/>
            <a:r>
              <a:rPr lang="en-US" b="1" dirty="0"/>
              <a:t> HOW TO HANDLE DIFFICULT READING</a:t>
            </a:r>
            <a:br>
              <a:rPr lang="en-US" b="1" dirty="0"/>
            </a:br>
            <a:r>
              <a:rPr lang="en-US" b="1" dirty="0"/>
              <a:t>When dealing with complex sentence structure, break down the sentence to its simplest parts. What is the single word subject? What is the single word action? What is the single word object of the action. Now, re-add the modifiers.</a:t>
            </a:r>
          </a:p>
          <a:p>
            <a:pPr marL="285750" indent="-285750">
              <a:buFont typeface="Arial" panose="020B0604020202020204" pitchFamily="34" charset="0"/>
              <a:buChar char="•"/>
            </a:pPr>
            <a:r>
              <a:rPr lang="en-US" b="1" dirty="0"/>
              <a:t>When dealing with unknown vocabulary, use context and commonsense. So, what does the following mean?</a:t>
            </a:r>
          </a:p>
          <a:p>
            <a:r>
              <a:rPr lang="en-US" dirty="0"/>
              <a:t>From </a:t>
            </a:r>
            <a:r>
              <a:rPr lang="en-US" i="1" dirty="0"/>
              <a:t>A Clockwork Orange</a:t>
            </a:r>
            <a:r>
              <a:rPr lang="en-US" dirty="0"/>
              <a:t>: </a:t>
            </a:r>
          </a:p>
          <a:p>
            <a:r>
              <a:rPr lang="en-US" dirty="0"/>
              <a:t>“There was me, that is Alex, and my three </a:t>
            </a:r>
            <a:r>
              <a:rPr lang="en-US" dirty="0" err="1"/>
              <a:t>droogs</a:t>
            </a:r>
            <a:r>
              <a:rPr lang="en-US" dirty="0"/>
              <a:t>, that is Pete, Georgie, and Dim, and we sat in the </a:t>
            </a:r>
            <a:r>
              <a:rPr lang="en-US" dirty="0" err="1"/>
              <a:t>Korova</a:t>
            </a:r>
            <a:r>
              <a:rPr lang="en-US" dirty="0"/>
              <a:t> </a:t>
            </a:r>
            <a:r>
              <a:rPr lang="en-US" dirty="0" err="1"/>
              <a:t>Milkbar</a:t>
            </a:r>
            <a:r>
              <a:rPr lang="en-US" dirty="0"/>
              <a:t> trying to make up our </a:t>
            </a:r>
            <a:r>
              <a:rPr lang="en-US" dirty="0" err="1"/>
              <a:t>rassoodocks</a:t>
            </a:r>
            <a:r>
              <a:rPr lang="en-US" dirty="0"/>
              <a:t> what to do with the evening.”</a:t>
            </a:r>
          </a:p>
          <a:p>
            <a:r>
              <a:rPr lang="en-US" dirty="0"/>
              <a:t>“Suddenly, I </a:t>
            </a:r>
            <a:r>
              <a:rPr lang="en-US" dirty="0" err="1"/>
              <a:t>viddied</a:t>
            </a:r>
            <a:r>
              <a:rPr lang="en-US" dirty="0"/>
              <a:t> what I had to do.”</a:t>
            </a:r>
          </a:p>
          <a:p>
            <a:r>
              <a:rPr lang="en-US" dirty="0"/>
              <a:t>“Hey, Dad, there’s a strange fella </a:t>
            </a:r>
            <a:r>
              <a:rPr lang="en-US" dirty="0" err="1"/>
              <a:t>sittin</a:t>
            </a:r>
            <a:r>
              <a:rPr lang="en-US" dirty="0"/>
              <a:t>’ on the sofa, munchy-</a:t>
            </a:r>
            <a:r>
              <a:rPr lang="en-US" dirty="0" err="1"/>
              <a:t>wunching</a:t>
            </a:r>
            <a:r>
              <a:rPr lang="en-US" dirty="0"/>
              <a:t> </a:t>
            </a:r>
            <a:r>
              <a:rPr lang="en-US" dirty="0" err="1"/>
              <a:t>lomticks</a:t>
            </a:r>
            <a:r>
              <a:rPr lang="en-US" dirty="0"/>
              <a:t> of toast.”</a:t>
            </a:r>
            <a:endParaRPr lang="en-US" b="1" dirty="0"/>
          </a:p>
          <a:p>
            <a:pPr marL="285750" indent="-285750">
              <a:buFont typeface="Arial" panose="020B0604020202020204" pitchFamily="34" charset="0"/>
              <a:buChar char="•"/>
            </a:pPr>
            <a:r>
              <a:rPr lang="en-US" b="1" dirty="0"/>
              <a:t>Use your knowledge of syntax (SVO sentence structure) to determine meaning. What is the difference in meaning between the two sentences:</a:t>
            </a:r>
          </a:p>
          <a:p>
            <a:r>
              <a:rPr lang="en-US" i="1" dirty="0" err="1"/>
              <a:t>Twas</a:t>
            </a:r>
            <a:r>
              <a:rPr lang="en-US" i="1" dirty="0"/>
              <a:t> brillig and the </a:t>
            </a:r>
            <a:r>
              <a:rPr lang="en-US" i="1" dirty="0" err="1"/>
              <a:t>slithy</a:t>
            </a:r>
            <a:r>
              <a:rPr lang="en-US" i="1" dirty="0"/>
              <a:t> </a:t>
            </a:r>
            <a:r>
              <a:rPr lang="en-US" i="1" dirty="0" err="1"/>
              <a:t>toves</a:t>
            </a:r>
            <a:r>
              <a:rPr lang="en-US" i="1" dirty="0"/>
              <a:t> did gyre and gimble in the </a:t>
            </a:r>
            <a:r>
              <a:rPr lang="en-US" i="1" dirty="0" err="1"/>
              <a:t>wabe</a:t>
            </a:r>
            <a:r>
              <a:rPr lang="en-US" i="1" dirty="0"/>
              <a:t>. (Alice in W)</a:t>
            </a:r>
          </a:p>
          <a:p>
            <a:r>
              <a:rPr lang="en-US" i="1" dirty="0" err="1"/>
              <a:t>Twas</a:t>
            </a:r>
            <a:r>
              <a:rPr lang="en-US" i="1" dirty="0"/>
              <a:t> </a:t>
            </a:r>
            <a:r>
              <a:rPr lang="en-US" i="1" dirty="0" err="1"/>
              <a:t>slithy</a:t>
            </a:r>
            <a:r>
              <a:rPr lang="en-US" i="1" dirty="0"/>
              <a:t>, and the gyre brillig did </a:t>
            </a:r>
            <a:r>
              <a:rPr lang="en-US" i="1" dirty="0" err="1"/>
              <a:t>tove</a:t>
            </a:r>
            <a:r>
              <a:rPr lang="en-US" i="1" dirty="0"/>
              <a:t> and </a:t>
            </a:r>
            <a:r>
              <a:rPr lang="en-US" i="1" dirty="0" err="1"/>
              <a:t>wabe</a:t>
            </a:r>
            <a:r>
              <a:rPr lang="en-US" i="1" dirty="0"/>
              <a:t> in the gimble.</a:t>
            </a:r>
            <a:r>
              <a:rPr lang="en-US" b="1" i="1" dirty="0"/>
              <a:t> </a:t>
            </a:r>
          </a:p>
          <a:p>
            <a:br>
              <a:rPr lang="en-US" b="1" dirty="0"/>
            </a:br>
            <a:endParaRPr lang="en-US" b="1" dirty="0"/>
          </a:p>
        </p:txBody>
      </p:sp>
    </p:spTree>
    <p:extLst>
      <p:ext uri="{BB962C8B-B14F-4D97-AF65-F5344CB8AC3E}">
        <p14:creationId xmlns:p14="http://schemas.microsoft.com/office/powerpoint/2010/main" val="785739760"/>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2.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{C3DBC5B1-8E56-495B-99AB-166C0D2E767D}tf89338750_win32</Template>
  <TotalTime>174</TotalTime>
  <Words>1126</Words>
  <Application>Microsoft Office PowerPoint</Application>
  <PresentationFormat>Widescreen</PresentationFormat>
  <Paragraphs>69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Univers</vt:lpstr>
      <vt:lpstr>GradientVTI</vt:lpstr>
      <vt:lpstr>TOOLS FOR IMPROVING YOUR FOREIGN LANGUAGE READING QUICKLY</vt:lpstr>
      <vt:lpstr>USE WHAT YOU ALREADY KNOW</vt:lpstr>
      <vt:lpstr>PowerPoint Presentation</vt:lpstr>
      <vt:lpstr>GATHER YOUR MODELS </vt:lpstr>
      <vt:lpstr>PowerPoint Presentation</vt:lpstr>
      <vt:lpstr>Develop familiarity  with a wide range of GENRES</vt:lpstr>
      <vt:lpstr>PowerPoint Presentation</vt:lpstr>
      <vt:lpstr>Simplify, simplify</vt:lpstr>
      <vt:lpstr>PowerPoint Presentation</vt:lpstr>
      <vt:lpstr>BREAK AWAY</vt:lpstr>
      <vt:lpstr>PowerPoint Presentation</vt:lpstr>
      <vt:lpstr>Find your own gaps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IMPROVING YOUR FOREIGN LANGUAGE QUICKLY</dc:title>
  <dc:creator>Betty Lou Leaver</dc:creator>
  <cp:lastModifiedBy>Betty Lou Leaver</cp:lastModifiedBy>
  <cp:revision>24</cp:revision>
  <dcterms:created xsi:type="dcterms:W3CDTF">2024-03-07T17:10:37Z</dcterms:created>
  <dcterms:modified xsi:type="dcterms:W3CDTF">2024-03-24T14:20:00Z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