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1"/>
  </p:notesMasterIdLst>
  <p:handoutMasterIdLst>
    <p:handoutMasterId r:id="rId22"/>
  </p:handoutMasterIdLst>
  <p:sldIdLst>
    <p:sldId id="334" r:id="rId5"/>
    <p:sldId id="336" r:id="rId6"/>
    <p:sldId id="342" r:id="rId7"/>
    <p:sldId id="352" r:id="rId8"/>
    <p:sldId id="351" r:id="rId9"/>
    <p:sldId id="353" r:id="rId10"/>
    <p:sldId id="354" r:id="rId11"/>
    <p:sldId id="356" r:id="rId12"/>
    <p:sldId id="355" r:id="rId13"/>
    <p:sldId id="357" r:id="rId14"/>
    <p:sldId id="358" r:id="rId15"/>
    <p:sldId id="359" r:id="rId16"/>
    <p:sldId id="360" r:id="rId17"/>
    <p:sldId id="363" r:id="rId18"/>
    <p:sldId id="364"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p:scale>
          <a:sx n="100" d="100"/>
          <a:sy n="100" d="100"/>
        </p:scale>
        <p:origin x="48" y="-20"/>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3/8/2024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83164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416041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55286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93510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225632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300503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16</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51916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7264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184358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58206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86448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41540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100332" y="2160729"/>
            <a:ext cx="7983110" cy="3080335"/>
          </a:xfrm>
        </p:spPr>
        <p:txBody>
          <a:bodyPr/>
          <a:lstStyle/>
          <a:p>
            <a:r>
              <a:rPr lang="en-US" dirty="0"/>
              <a:t>TOOLS FOR IMPROVING YOUR FOREIGN LANGUAGE QUICKLY</a:t>
            </a:r>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772619" y="895646"/>
            <a:ext cx="7498080" cy="4209123"/>
          </a:xfrm>
        </p:spPr>
        <p:txBody>
          <a:bodyPr/>
          <a:lstStyle/>
          <a:p>
            <a:r>
              <a:rPr lang="en-US" b="1" dirty="0"/>
              <a:t> HOW:</a:t>
            </a:r>
          </a:p>
          <a:p>
            <a:pPr marL="342900" indent="-342900">
              <a:buAutoNum type="arabicPeriod"/>
            </a:pPr>
            <a:r>
              <a:rPr lang="en-US" b="1" dirty="0"/>
              <a:t>Substitute simple word for more erudite one (book for tome or volume, not noticeable for inconspicuous).</a:t>
            </a:r>
          </a:p>
          <a:p>
            <a:pPr marL="342900" indent="-342900">
              <a:buAutoNum type="arabicPeriod"/>
            </a:pPr>
            <a:r>
              <a:rPr lang="en-US" b="1" dirty="0"/>
              <a:t>Substitute simple sentence structure for complex sentence structure (I am going to dinner tonight following the theater performance with old friends – I am going to the theater with old friends tonight. After that, we will go to dinner.)</a:t>
            </a:r>
          </a:p>
          <a:p>
            <a:pPr marL="342900" indent="-342900">
              <a:buAutoNum type="arabicPeriod"/>
            </a:pPr>
            <a:r>
              <a:rPr lang="en-US" b="1" dirty="0"/>
              <a:t>Substitute complex grammar with simple grammar (The car was driven in a careless manner by an old man who had no knowledge of the rules of the road – An old man drove the car carelessly. He did not know how to drive. Or An old man drove the car carelessly because he did not know how to drive. </a:t>
            </a:r>
          </a:p>
          <a:p>
            <a:endParaRPr lang="en-US" b="1" dirty="0"/>
          </a:p>
        </p:txBody>
      </p:sp>
    </p:spTree>
    <p:extLst>
      <p:ext uri="{BB962C8B-B14F-4D97-AF65-F5344CB8AC3E}">
        <p14:creationId xmlns:p14="http://schemas.microsoft.com/office/powerpoint/2010/main" val="78573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435350" y="952797"/>
            <a:ext cx="6140449" cy="4584404"/>
          </a:xfrm>
        </p:spPr>
        <p:txBody>
          <a:bodyPr/>
          <a:lstStyle/>
          <a:p>
            <a:r>
              <a:rPr lang="en-US" b="1" dirty="0"/>
              <a:t> EXAMPLE:</a:t>
            </a:r>
          </a:p>
          <a:p>
            <a:r>
              <a:rPr lang="en-US" dirty="0"/>
              <a:t>Is swimming popular in your country? </a:t>
            </a:r>
          </a:p>
          <a:p>
            <a:r>
              <a:rPr lang="en-US" dirty="0"/>
              <a:t>Native Language Response: In our country swimming is enjoyed by a great many people, and in contrast to many sports requiring extensive skill and training is not limited to young or affluent people, or to those who have access to private clubs or lessons. </a:t>
            </a:r>
          </a:p>
          <a:p>
            <a:r>
              <a:rPr lang="en-US" dirty="0"/>
              <a:t>Simplified Response: Many people in our country like swimming. Everyone has a chance to swim: old people and young people, rich and poor ones. </a:t>
            </a:r>
            <a:endParaRPr lang="en-US" b="1" dirty="0"/>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398345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BREAK AWAY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#5</a:t>
            </a:r>
          </a:p>
        </p:txBody>
      </p:sp>
    </p:spTree>
    <p:extLst>
      <p:ext uri="{BB962C8B-B14F-4D97-AF65-F5344CB8AC3E}">
        <p14:creationId xmlns:p14="http://schemas.microsoft.com/office/powerpoint/2010/main" val="110097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804369" y="987850"/>
            <a:ext cx="7498080" cy="4917650"/>
          </a:xfrm>
        </p:spPr>
        <p:txBody>
          <a:bodyPr/>
          <a:lstStyle/>
          <a:p>
            <a:r>
              <a:rPr lang="en-US" b="1" dirty="0"/>
              <a:t> HOW TO ESCAPE DIRECT TRANSLATION FROM YOUR OWN LANGUAGE (DIRECT TRANSLATION CAN RESULT IN MANY ERRORS AND INCOMPREHENSIBILITY):</a:t>
            </a:r>
          </a:p>
          <a:p>
            <a:pPr marL="342900" indent="-342900">
              <a:buAutoNum type="arabicPeriod"/>
            </a:pPr>
            <a:r>
              <a:rPr lang="en-US" b="1" dirty="0"/>
              <a:t>Speak using only the grammar structures of English. Do not use Indonesian grammar structures. (Simplification will help.)</a:t>
            </a:r>
          </a:p>
          <a:p>
            <a:pPr marL="342900" indent="-342900">
              <a:buAutoNum type="arabicPeriod"/>
            </a:pPr>
            <a:r>
              <a:rPr lang="en-US" b="1" dirty="0"/>
              <a:t>Know the grammar structures </a:t>
            </a:r>
            <a:r>
              <a:rPr lang="en-US" b="1" i="1" dirty="0"/>
              <a:t>automatically</a:t>
            </a:r>
            <a:r>
              <a:rPr lang="en-US" b="1" dirty="0"/>
              <a:t>. (Islands will help.)</a:t>
            </a:r>
          </a:p>
          <a:p>
            <a:pPr marL="342900" indent="-342900">
              <a:buAutoNum type="arabicPeriod"/>
            </a:pPr>
            <a:r>
              <a:rPr lang="en-US" b="1" dirty="0"/>
              <a:t>Know as many structures as possible. (Expand on your islands; add structures through just-in-time learning.)</a:t>
            </a:r>
          </a:p>
          <a:p>
            <a:pPr marL="342900" indent="-342900">
              <a:buAutoNum type="arabicPeriod"/>
            </a:pPr>
            <a:endParaRPr lang="en-US" b="1" dirty="0"/>
          </a:p>
          <a:p>
            <a:r>
              <a:rPr lang="en-US" b="1" i="1" dirty="0"/>
              <a:t>NOTE: Knowing the major differences and confusions between English and Indonesian can help. (You will need a bilingual to help with this; there are a few things online.) Alternatively, just use islands, expand on them, and simplify your language to include only what you do know.</a:t>
            </a:r>
          </a:p>
          <a:p>
            <a:endParaRPr lang="en-US" b="1" dirty="0"/>
          </a:p>
        </p:txBody>
      </p:sp>
    </p:spTree>
    <p:extLst>
      <p:ext uri="{BB962C8B-B14F-4D97-AF65-F5344CB8AC3E}">
        <p14:creationId xmlns:p14="http://schemas.microsoft.com/office/powerpoint/2010/main" val="14482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EMBELLISH IT</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#7</a:t>
            </a:r>
          </a:p>
        </p:txBody>
      </p:sp>
    </p:spTree>
    <p:extLst>
      <p:ext uri="{BB962C8B-B14F-4D97-AF65-F5344CB8AC3E}">
        <p14:creationId xmlns:p14="http://schemas.microsoft.com/office/powerpoint/2010/main" val="353886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772619" y="895646"/>
            <a:ext cx="7498080" cy="5632154"/>
          </a:xfrm>
        </p:spPr>
        <p:txBody>
          <a:bodyPr/>
          <a:lstStyle/>
          <a:p>
            <a:r>
              <a:rPr lang="en-US" b="1" dirty="0"/>
              <a:t> ADD:</a:t>
            </a:r>
          </a:p>
          <a:p>
            <a:pPr marL="342900" indent="-342900">
              <a:buAutoNum type="arabicPeriod"/>
            </a:pPr>
            <a:r>
              <a:rPr lang="en-US" b="1" dirty="0"/>
              <a:t>Exclamations and repetitions for the right register (for sure; right on; yes-yes; oh, wow)</a:t>
            </a:r>
          </a:p>
          <a:p>
            <a:pPr marL="342900" indent="-342900">
              <a:buAutoNum type="arabicPeriod"/>
            </a:pPr>
            <a:r>
              <a:rPr lang="en-US" b="1" dirty="0"/>
              <a:t>Parenthetical expressions (in my opinion; on the one hand/on the other hand; I would think that…) </a:t>
            </a:r>
          </a:p>
          <a:p>
            <a:pPr marL="342900" indent="-342900">
              <a:buAutoNum type="arabicPeriod"/>
            </a:pPr>
            <a:r>
              <a:rPr lang="en-US" b="1" dirty="0"/>
              <a:t>Rhetorical questions (But, then, who really cares? Does it really matter?)</a:t>
            </a:r>
          </a:p>
          <a:p>
            <a:pPr marL="342900" indent="-342900">
              <a:buAutoNum type="arabicPeriod"/>
            </a:pPr>
            <a:r>
              <a:rPr lang="en-US" b="1" dirty="0"/>
              <a:t>Guidance question (I forgot; what did you ask me? – use appropriate intonation and pausing.)</a:t>
            </a:r>
          </a:p>
          <a:p>
            <a:pPr marL="342900" indent="-342900">
              <a:buAutoNum type="arabicPeriod"/>
            </a:pPr>
            <a:r>
              <a:rPr lang="en-US" b="1" dirty="0"/>
              <a:t>Adverbial modifiers of time, place, manner</a:t>
            </a:r>
          </a:p>
          <a:p>
            <a:pPr marL="342900" indent="-342900">
              <a:buAutoNum type="arabicPeriod"/>
            </a:pPr>
            <a:r>
              <a:rPr lang="en-US" b="1" dirty="0"/>
              <a:t>Adjective modifiers (description)</a:t>
            </a:r>
          </a:p>
          <a:p>
            <a:pPr marL="342900" indent="-342900">
              <a:buAutoNum type="arabicPeriod"/>
            </a:pPr>
            <a:r>
              <a:rPr lang="en-US" b="1" dirty="0"/>
              <a:t>Parallel use of synonymous expression (the supervisor…my boss; he said no, no…hissed like a snake)</a:t>
            </a:r>
          </a:p>
          <a:p>
            <a:pPr marL="342900" indent="-342900">
              <a:buAutoNum type="arabicPeriod"/>
            </a:pPr>
            <a:r>
              <a:rPr lang="en-US" b="1" dirty="0"/>
              <a:t>Idiomatic expressions and cultural slang (you’ve got to be kidding; get with it; in your face; wait, what?)</a:t>
            </a:r>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145304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5765800" y="3340099"/>
            <a:ext cx="5448300" cy="2241551"/>
          </a:xfrm>
        </p:spPr>
        <p:txBody>
          <a:bodyPr/>
          <a:lstStyle/>
          <a:p>
            <a:endParaRPr lang="en-US" dirty="0"/>
          </a:p>
          <a:p>
            <a:pPr algn="l"/>
            <a:r>
              <a:rPr lang="en-US" dirty="0"/>
              <a:t>Shekhtman, Boris. (2021). </a:t>
            </a:r>
            <a:r>
              <a:rPr lang="en-US" i="1" dirty="0"/>
              <a:t>How to Improve Your Foreign Language Immediately: Foreign Language Communication Tools</a:t>
            </a:r>
            <a:r>
              <a:rPr lang="en-US" dirty="0"/>
              <a:t>. Hollister, CA: MSI Press.</a:t>
            </a:r>
          </a:p>
        </p:txBody>
      </p:sp>
    </p:spTree>
    <p:extLst>
      <p:ext uri="{BB962C8B-B14F-4D97-AF65-F5344CB8AC3E}">
        <p14:creationId xmlns:p14="http://schemas.microsoft.com/office/powerpoint/2010/main" val="303781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SHOW YOUR STUFF</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34259" y="2986089"/>
            <a:ext cx="7647942" cy="397191"/>
          </a:xfrm>
        </p:spPr>
        <p:txBody>
          <a:bodyPr/>
          <a:lstStyle/>
          <a:p>
            <a:r>
              <a:rPr lang="en-US" dirty="0"/>
              <a:t>TOOL #1</a:t>
            </a:r>
          </a:p>
        </p:txBody>
      </p:sp>
    </p:spTree>
    <p:extLst>
      <p:ext uri="{BB962C8B-B14F-4D97-AF65-F5344CB8AC3E}">
        <p14:creationId xmlns:p14="http://schemas.microsoft.com/office/powerpoint/2010/main" val="374916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4114800" y="564279"/>
            <a:ext cx="7498080" cy="5729441"/>
          </a:xfrm>
        </p:spPr>
        <p:txBody>
          <a:bodyPr/>
          <a:lstStyle/>
          <a:p>
            <a:r>
              <a:rPr lang="en-US" b="1" dirty="0"/>
              <a:t>Don’t let the native speaker grab control of the conversation. Take back equality in the conversation by giving involved answers. </a:t>
            </a:r>
          </a:p>
          <a:p>
            <a:r>
              <a:rPr lang="en-US" b="1" dirty="0"/>
              <a:t>NOT</a:t>
            </a:r>
          </a:p>
          <a:p>
            <a:pPr marL="285750" indent="-285750">
              <a:buFontTx/>
              <a:buChar char="-"/>
            </a:pPr>
            <a:r>
              <a:rPr lang="en-US" b="1" dirty="0"/>
              <a:t>NS. Do you think climate change is real?</a:t>
            </a:r>
          </a:p>
          <a:p>
            <a:pPr marL="285750" indent="-285750">
              <a:buFontTx/>
              <a:buChar char="-"/>
            </a:pPr>
            <a:r>
              <a:rPr lang="en-US" b="1" dirty="0"/>
              <a:t>You. Yes</a:t>
            </a:r>
          </a:p>
          <a:p>
            <a:pPr marL="285750" indent="-285750">
              <a:buFontTx/>
              <a:buChar char="-"/>
            </a:pPr>
            <a:r>
              <a:rPr lang="en-US" b="1" dirty="0"/>
              <a:t>NS. Does it concern you?</a:t>
            </a:r>
          </a:p>
          <a:p>
            <a:pPr marL="285750" indent="-285750">
              <a:buFontTx/>
              <a:buChar char="-"/>
            </a:pPr>
            <a:r>
              <a:rPr lang="en-US" b="1" dirty="0"/>
              <a:t>You. Yes, a little.</a:t>
            </a:r>
          </a:p>
          <a:p>
            <a:r>
              <a:rPr lang="en-US" b="1" dirty="0"/>
              <a:t>BUT</a:t>
            </a:r>
          </a:p>
          <a:p>
            <a:pPr marL="285750" indent="-285750">
              <a:buFontTx/>
              <a:buChar char="-"/>
            </a:pPr>
            <a:r>
              <a:rPr lang="en-US" b="1" dirty="0"/>
              <a:t>NS. Do you think climate change is real?</a:t>
            </a:r>
          </a:p>
          <a:p>
            <a:pPr marL="285750" indent="-285750">
              <a:buFontTx/>
              <a:buChar char="-"/>
            </a:pPr>
            <a:r>
              <a:rPr lang="en-US" b="1" dirty="0"/>
              <a:t>You. Oh, yes, I definitely do. I have been reading a lot, and what I read scares me, but also I am seeing the changes right here all around me.</a:t>
            </a:r>
          </a:p>
          <a:p>
            <a:pPr marL="285750" indent="-285750">
              <a:buFontTx/>
              <a:buChar char="-"/>
            </a:pPr>
            <a:r>
              <a:rPr lang="en-US" b="1" dirty="0"/>
              <a:t>NS. Follow-up question</a:t>
            </a:r>
          </a:p>
          <a:p>
            <a:pPr marL="285750" indent="-285750">
              <a:buFontTx/>
              <a:buChar char="-"/>
            </a:pPr>
            <a:r>
              <a:rPr lang="en-US" b="1" dirty="0"/>
              <a:t>You. Be prepared with an expansive answer.</a:t>
            </a:r>
          </a:p>
          <a:p>
            <a:r>
              <a:rPr lang="en-US" b="1" dirty="0"/>
              <a:t>Do this for each sample IELTS question – and more.</a:t>
            </a:r>
          </a:p>
          <a:p>
            <a:endParaRPr lang="en-US" b="1" dirty="0"/>
          </a:p>
        </p:txBody>
      </p:sp>
    </p:spTree>
    <p:extLst>
      <p:ext uri="{BB962C8B-B14F-4D97-AF65-F5344CB8AC3E}">
        <p14:creationId xmlns:p14="http://schemas.microsoft.com/office/powerpoint/2010/main" val="14502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2632709" y="3307080"/>
            <a:ext cx="9108441" cy="1852046"/>
          </a:xfrm>
        </p:spPr>
        <p:txBody>
          <a:bodyPr/>
          <a:lstStyle/>
          <a:p>
            <a:pPr algn="ctr"/>
            <a:r>
              <a:rPr lang="en-US" dirty="0"/>
              <a:t>BUILD UP YOUR ISLANDS</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442209" y="2795436"/>
            <a:ext cx="7520942" cy="397191"/>
          </a:xfrm>
        </p:spPr>
        <p:txBody>
          <a:bodyPr/>
          <a:lstStyle/>
          <a:p>
            <a:r>
              <a:rPr lang="en-US" dirty="0"/>
              <a:t>TOOL #2</a:t>
            </a:r>
          </a:p>
        </p:txBody>
      </p:sp>
    </p:spTree>
    <p:extLst>
      <p:ext uri="{BB962C8B-B14F-4D97-AF65-F5344CB8AC3E}">
        <p14:creationId xmlns:p14="http://schemas.microsoft.com/office/powerpoint/2010/main" val="6145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25019" y="1004227"/>
            <a:ext cx="7498080" cy="5729441"/>
          </a:xfrm>
        </p:spPr>
        <p:txBody>
          <a:bodyPr/>
          <a:lstStyle/>
          <a:p>
            <a:r>
              <a:rPr lang="en-US" b="1" dirty="0"/>
              <a:t> SEE PRESENTATION ON ISLANDS</a:t>
            </a:r>
          </a:p>
          <a:p>
            <a:r>
              <a:rPr lang="en-US" b="1" dirty="0"/>
              <a:t>Make an island for every IELTS question – and more. Be sure to have a native speaker check your island for accuracy. Then, practice it:</a:t>
            </a:r>
          </a:p>
          <a:p>
            <a:pPr marL="285750" indent="-285750">
              <a:buFontTx/>
              <a:buChar char="-"/>
            </a:pPr>
            <a:r>
              <a:rPr lang="en-US" b="1" dirty="0"/>
              <a:t>Say it to yourself many times.</a:t>
            </a:r>
          </a:p>
          <a:p>
            <a:pPr marL="285750" indent="-285750">
              <a:buFontTx/>
              <a:buChar char="-"/>
            </a:pPr>
            <a:r>
              <a:rPr lang="en-US" b="1" dirty="0"/>
              <a:t>Record yourself saying it – and say again, trying to make improvements. Repeat, repeat, repeat, until your island is automatic.</a:t>
            </a:r>
          </a:p>
          <a:p>
            <a:endParaRPr lang="en-US" b="1" dirty="0"/>
          </a:p>
        </p:txBody>
      </p:sp>
    </p:spTree>
    <p:extLst>
      <p:ext uri="{BB962C8B-B14F-4D97-AF65-F5344CB8AC3E}">
        <p14:creationId xmlns:p14="http://schemas.microsoft.com/office/powerpoint/2010/main" val="410648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SHIFT GEARS</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608579" y="2986089"/>
            <a:ext cx="6974842" cy="397191"/>
          </a:xfrm>
        </p:spPr>
        <p:txBody>
          <a:bodyPr/>
          <a:lstStyle/>
          <a:p>
            <a:r>
              <a:rPr lang="en-US" dirty="0"/>
              <a:t>TOOL #3</a:t>
            </a:r>
          </a:p>
        </p:txBody>
      </p:sp>
    </p:spTree>
    <p:extLst>
      <p:ext uri="{BB962C8B-B14F-4D97-AF65-F5344CB8AC3E}">
        <p14:creationId xmlns:p14="http://schemas.microsoft.com/office/powerpoint/2010/main" val="168745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25019" y="1004227"/>
            <a:ext cx="7498080" cy="5729441"/>
          </a:xfrm>
        </p:spPr>
        <p:txBody>
          <a:bodyPr/>
          <a:lstStyle/>
          <a:p>
            <a:r>
              <a:rPr lang="en-US" b="1" dirty="0"/>
              <a:t> STEPS:</a:t>
            </a:r>
          </a:p>
          <a:p>
            <a:pPr marL="342900" indent="-342900">
              <a:buAutoNum type="arabicPeriod"/>
            </a:pPr>
            <a:r>
              <a:rPr lang="en-US" b="1" dirty="0"/>
              <a:t>Stay with the topic briefly. (Do not “shift” abruptly.)</a:t>
            </a:r>
          </a:p>
          <a:p>
            <a:pPr marL="342900" indent="-342900">
              <a:buAutoNum type="arabicPeriod"/>
            </a:pPr>
            <a:r>
              <a:rPr lang="en-US" b="1" dirty="0"/>
              <a:t>Use a transitional sentence (I prefer; I know more about; I am more involved in; I don’t know much about that, but I know a lot about; I can’t do that, but I can do).</a:t>
            </a:r>
          </a:p>
          <a:p>
            <a:pPr marL="342900" indent="-342900">
              <a:buAutoNum type="arabicPeriod"/>
            </a:pPr>
            <a:r>
              <a:rPr lang="en-US" b="1" dirty="0"/>
              <a:t>Introduce the new topic (one of your islands, if possible, or something you do know very well).</a:t>
            </a:r>
          </a:p>
          <a:p>
            <a:pPr marL="342900" indent="-342900">
              <a:buAutoNum type="arabicPeriod"/>
            </a:pPr>
            <a:r>
              <a:rPr lang="en-US" b="1" dirty="0"/>
              <a:t>Develop the new topic (present your island, or part of it).</a:t>
            </a:r>
          </a:p>
          <a:p>
            <a:pPr marL="342900" indent="-342900">
              <a:buAutoNum type="arabicPeriod"/>
            </a:pPr>
            <a:r>
              <a:rPr lang="en-US" b="1" dirty="0"/>
              <a:t>Shift the topic back to the native speaker so that the native speaker is likely to ask follow-up questions you can answer easily. (Practice in advance expanding each sentence of your island into many sentences in answer to anticipated questions.)</a:t>
            </a:r>
          </a:p>
          <a:p>
            <a:pPr marL="342900" indent="-342900">
              <a:buAutoNum type="arabicPeriod"/>
            </a:pPr>
            <a:endParaRPr lang="en-US" b="1" dirty="0"/>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80201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435350" y="952797"/>
            <a:ext cx="6140449" cy="4584404"/>
          </a:xfrm>
        </p:spPr>
        <p:txBody>
          <a:bodyPr/>
          <a:lstStyle/>
          <a:p>
            <a:r>
              <a:rPr lang="en-US" b="1" dirty="0"/>
              <a:t> EXAMPLE:</a:t>
            </a:r>
          </a:p>
          <a:p>
            <a:r>
              <a:rPr lang="en-US" dirty="0"/>
              <a:t>NS: What kind of trees do you have in your yard? </a:t>
            </a:r>
          </a:p>
          <a:p>
            <a:r>
              <a:rPr lang="en-US" dirty="0"/>
              <a:t>You: What kind? Oh, all different kinds. I really do not remember. To be perfectly honest with you, I’m not very interested in them. I prefer to spend my time indoors reading books. I have a lot of books in my house. I’m quite proud of my library. It’s not a big room, but the walls are completely lined with books. I have many classical authors. Do you collect books?</a:t>
            </a:r>
          </a:p>
          <a:p>
            <a:r>
              <a:rPr lang="en-US" dirty="0"/>
              <a:t>NS: most likely will continue on this topic, by answering the question, either with explanation or not.</a:t>
            </a:r>
          </a:p>
          <a:p>
            <a:r>
              <a:rPr lang="en-US" dirty="0"/>
              <a:t>You: react to the NS with new questions on the topic (reversing roles)</a:t>
            </a:r>
          </a:p>
          <a:p>
            <a:endParaRPr lang="en-US" b="1" dirty="0"/>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34718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Simplify, simplify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11399" y="3031809"/>
            <a:ext cx="8600442" cy="397191"/>
          </a:xfrm>
        </p:spPr>
        <p:txBody>
          <a:bodyPr/>
          <a:lstStyle/>
          <a:p>
            <a:r>
              <a:rPr lang="en-US" dirty="0"/>
              <a:t>TOOL #4</a:t>
            </a:r>
          </a:p>
        </p:txBody>
      </p:sp>
    </p:spTree>
    <p:extLst>
      <p:ext uri="{BB962C8B-B14F-4D97-AF65-F5344CB8AC3E}">
        <p14:creationId xmlns:p14="http://schemas.microsoft.com/office/powerpoint/2010/main" val="3939046152"/>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{C3DBC5B1-8E56-495B-99AB-166C0D2E767D}tf89338750_win32</Template>
  <TotalTime>71</TotalTime>
  <Words>1030</Words>
  <Application>Microsoft Office PowerPoint</Application>
  <PresentationFormat>Widescreen</PresentationFormat>
  <Paragraphs>83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Univers</vt:lpstr>
      <vt:lpstr>GradientVTI</vt:lpstr>
      <vt:lpstr>TOOLS FOR IMPROVING YOUR FOREIGN LANGUAGE QUICKLY</vt:lpstr>
      <vt:lpstr>SHOW YOUR STUFF</vt:lpstr>
      <vt:lpstr>PowerPoint Presentation</vt:lpstr>
      <vt:lpstr>BUILD UP YOUR ISLANDS</vt:lpstr>
      <vt:lpstr>PowerPoint Presentation</vt:lpstr>
      <vt:lpstr>SHIFT GEARS</vt:lpstr>
      <vt:lpstr>PowerPoint Presentation</vt:lpstr>
      <vt:lpstr>PowerPoint Presentation</vt:lpstr>
      <vt:lpstr>Simplify, simplify</vt:lpstr>
      <vt:lpstr>PowerPoint Presentation</vt:lpstr>
      <vt:lpstr>PowerPoint Presentation</vt:lpstr>
      <vt:lpstr>BREAK AWAY</vt:lpstr>
      <vt:lpstr>PowerPoint Presentation</vt:lpstr>
      <vt:lpstr>EMBELLISH 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IMPROVING YOUR FOREIGN LANGUAGE QUICKLY</dc:title>
  <dc:creator>Betty Lou Leaver</dc:creator>
  <cp:lastModifiedBy>Betty Lou Leaver</cp:lastModifiedBy>
  <cp:revision>18</cp:revision>
  <dcterms:created xsi:type="dcterms:W3CDTF">2024-03-07T17:10:37Z</dcterms:created>
  <dcterms:modified xsi:type="dcterms:W3CDTF">2024-03-07T18:21:44Z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