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3" r:id="rId1"/>
  </p:sldMasterIdLst>
  <p:sldIdLst>
    <p:sldId id="256" r:id="rId2"/>
    <p:sldId id="259" r:id="rId3"/>
    <p:sldId id="258" r:id="rId4"/>
    <p:sldId id="267" r:id="rId5"/>
    <p:sldId id="260" r:id="rId6"/>
    <p:sldId id="265" r:id="rId7"/>
    <p:sldId id="261" r:id="rId8"/>
    <p:sldId id="262" r:id="rId9"/>
    <p:sldId id="266" r:id="rId10"/>
    <p:sldId id="263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74" d="100"/>
          <a:sy n="74" d="100"/>
        </p:scale>
        <p:origin x="3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99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973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307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786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5576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1216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5391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1150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784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325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156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548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472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554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123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103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942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8084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  <p:sldLayoutId id="2147483740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ieltsliz.com/ielts-speaking-part-1-topics/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ieltsliz.com/ielts-speaking-part-2-topics/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AE210-09FC-A60D-8CF8-8DAA461A5F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IELTS speaking test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EDE9D6-2F92-4BAE-B5BE-5C589F51A8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Tips for success</a:t>
            </a:r>
          </a:p>
        </p:txBody>
      </p:sp>
    </p:spTree>
    <p:extLst>
      <p:ext uri="{BB962C8B-B14F-4D97-AF65-F5344CB8AC3E}">
        <p14:creationId xmlns:p14="http://schemas.microsoft.com/office/powerpoint/2010/main" val="1758555857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6BE6E-DA55-56E6-0CDC-6DB55FE2D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Speaking Test (</a:t>
            </a:r>
            <a:r>
              <a:rPr lang="en-US"/>
              <a:t>Band Score 7) 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11F187-32D9-E415-1B09-F16A737AC1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0322" y="4190607"/>
            <a:ext cx="9613860" cy="1704017"/>
          </a:xfrm>
        </p:spPr>
        <p:txBody>
          <a:bodyPr>
            <a:normAutofit/>
          </a:bodyPr>
          <a:lstStyle/>
          <a:p>
            <a:r>
              <a:rPr lang="en-US" sz="3600" dirty="0">
                <a:hlinkClick r:id="rId2" action="ppaction://hlinksldjump"/>
              </a:rPr>
              <a:t>https://www.youtube.com/watch?v=xnaOzlC2RXg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781532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DE18F-8375-BA47-5C36-6608214A3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b="0" i="0" dirty="0">
                <a:solidFill>
                  <a:srgbClr val="212529"/>
                </a:solidFill>
                <a:effectLst/>
                <a:latin typeface="helvetica neue"/>
              </a:rPr>
              <a:t>Everything is practice.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AA34C7-89E1-DA32-6333-BE5F4DB3D5B7}"/>
              </a:ext>
            </a:extLst>
          </p:cNvPr>
          <p:cNvSpPr>
            <a:spLocks noGrp="1"/>
          </p:cNvSpPr>
          <p:nvPr>
            <p:ph type="body" sz="half" idx="13"/>
          </p:nvPr>
        </p:nvSpPr>
        <p:spPr/>
        <p:txBody>
          <a:bodyPr>
            <a:noAutofit/>
          </a:bodyPr>
          <a:lstStyle/>
          <a:p>
            <a:r>
              <a:rPr lang="en-US" sz="4800" dirty="0"/>
              <a:t>Pele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9B274B-DFAA-7DF7-5FB7-8930B64BE64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9575782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3A97E-B526-8593-5A1B-132447605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 the test format and assessment criteria- Three parts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C9F5F7-8640-FCBF-DAE3-391EE7B885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Part One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25C10C-DCE9-0D84-1DB0-32F83F63C3EE}"/>
              </a:ext>
            </a:extLst>
          </p:cNvPr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r>
              <a:rPr lang="en-US" sz="4000" kern="0" dirty="0">
                <a:solidFill>
                  <a:srgbClr val="515164"/>
                </a:solidFill>
                <a:latin typeface="Noto Sans" panose="020B0502040504020204" pitchFamily="34" charset="0"/>
              </a:rPr>
              <a:t>Personal experience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05DC9E-34DC-5825-A477-75270BB4B6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Part Two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B65020E-F62C-F64A-DE62-0F8ED85E1B93}"/>
              </a:ext>
            </a:extLst>
          </p:cNvPr>
          <p:cNvSpPr>
            <a:spLocks noGrp="1"/>
          </p:cNvSpPr>
          <p:nvPr>
            <p:ph type="body" sz="half" idx="16"/>
          </p:nvPr>
        </p:nvSpPr>
        <p:spPr/>
        <p:txBody>
          <a:bodyPr>
            <a:normAutofit/>
          </a:bodyPr>
          <a:lstStyle/>
          <a:p>
            <a:r>
              <a:rPr lang="en-US" sz="4400" kern="0" dirty="0">
                <a:solidFill>
                  <a:srgbClr val="515164"/>
                </a:solidFill>
                <a:latin typeface="Noto Sans" panose="020B0502040504020204" pitchFamily="34" charset="0"/>
              </a:rPr>
              <a:t>Describe event, person or object</a:t>
            </a:r>
            <a:endParaRPr lang="en-US" sz="440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DA78FEC-C69E-AD2E-DBAD-A8A55529BC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Part Three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D8037F4-FB25-AEB0-7B10-8767127DFBE7}"/>
              </a:ext>
            </a:extLst>
          </p:cNvPr>
          <p:cNvSpPr>
            <a:spLocks noGrp="1"/>
          </p:cNvSpPr>
          <p:nvPr>
            <p:ph type="body" sz="half" idx="17"/>
          </p:nvPr>
        </p:nvSpPr>
        <p:spPr/>
        <p:txBody>
          <a:bodyPr>
            <a:normAutofit/>
          </a:bodyPr>
          <a:lstStyle/>
          <a:p>
            <a:r>
              <a:rPr lang="en-US" sz="3200" kern="0" dirty="0">
                <a:solidFill>
                  <a:srgbClr val="515164"/>
                </a:solidFill>
                <a:latin typeface="Noto Sans" panose="020B0502040504020204" pitchFamily="34" charset="0"/>
              </a:rPr>
              <a:t>Further expand on part two, give opinion, examples, explanations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12260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5ED7F-2FE5-B4D7-A78F-09823504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ED7FA6-E670-6AD2-C849-FFD9BED8A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800" dirty="0"/>
              <a:t>Format: 4-5 minute conversation about two or three personal topics, 1-3 sentences</a:t>
            </a:r>
          </a:p>
          <a:p>
            <a:pPr marL="0" indent="0">
              <a:buNone/>
            </a:pPr>
            <a:r>
              <a:rPr lang="en-US" sz="3800" dirty="0"/>
              <a:t>Tip: Questions in past, present and future tenses. Pay attention to the tense used in the question and use the same tense in your answer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825965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56FE5-1477-DC33-C887-88123E341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Topics Part 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796020-FA87-2AFE-149C-8390A43C0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0322" y="4253345"/>
            <a:ext cx="9405787" cy="1682843"/>
          </a:xfrm>
        </p:spPr>
        <p:txBody>
          <a:bodyPr>
            <a:normAutofit/>
          </a:bodyPr>
          <a:lstStyle/>
          <a:p>
            <a:r>
              <a:rPr lang="en-US" sz="4400" dirty="0">
                <a:hlinkClick r:id="rId2"/>
              </a:rPr>
              <a:t>https://ieltsliz.com/ielts-speaking-part-1-topics/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7741294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EAB82-D48D-F28A-B217-FA8EF3498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Two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0B66B-23E5-A8D6-A326-A88CB0A67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Format- card with topic, one minute preparation time, 2 minutes speaking (monologue)</a:t>
            </a:r>
          </a:p>
          <a:p>
            <a:r>
              <a:rPr lang="en-US" sz="2800" dirty="0"/>
              <a:t>Describe/Tell a story about an event, person or object by explaining its importance to you, or effect on you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Tips: Jot down main ideas and key vocabulary. Do not attempt to predict and memorize answers</a:t>
            </a:r>
          </a:p>
        </p:txBody>
      </p:sp>
    </p:spTree>
    <p:extLst>
      <p:ext uri="{BB962C8B-B14F-4D97-AF65-F5344CB8AC3E}">
        <p14:creationId xmlns:p14="http://schemas.microsoft.com/office/powerpoint/2010/main" val="5854574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AD97A-0D04-DBF1-F19A-46F4C4EA2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Topics Part 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B4ECE9-16F3-1538-C860-96DAA66D2E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hlinkClick r:id="rId2"/>
              </a:rPr>
              <a:t>http://ieltsliz.com/ielts-speaking-part-2-topics/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42103766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A55B8-230A-04C5-8921-346255523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Three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E2C86-9CED-CE8F-A77B-F0212EBCD9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Format- Conversation with examiner about topic, discussing in further detail, 4-5 minutes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Tips- Use a variety of grammatic structures/tenses but avoid unfamiliar words, don’t worry about your accent, “buy thinking time” if needed but avoid fillers (“Like you know”, “Umm”, “Well”, “Ahh”, “Yeah”), Smile, Vary the stress/intonation (avoid speaking in a monotone), Use hand gestures if appropriate</a:t>
            </a:r>
          </a:p>
        </p:txBody>
      </p:sp>
    </p:spTree>
    <p:extLst>
      <p:ext uri="{BB962C8B-B14F-4D97-AF65-F5344CB8AC3E}">
        <p14:creationId xmlns:p14="http://schemas.microsoft.com/office/powerpoint/2010/main" val="82502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7FF79-CC34-0AE9-96EB-1EEBA1503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lvl="0" rtl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3600" dirty="0">
                <a:effectLst/>
                <a:latin typeface="var(--font-secondary)"/>
                <a:ea typeface="Times New Roman" panose="02020603050405020304" pitchFamily="18" charset="0"/>
              </a:rPr>
              <a:t>That's an interesting question…</a:t>
            </a:r>
            <a:br>
              <a:rPr lang="en-US" sz="3600" dirty="0">
                <a:effectLst/>
                <a:latin typeface="var(--font-secondary)"/>
                <a:ea typeface="Times New Roman" panose="02020603050405020304" pitchFamily="18" charset="0"/>
              </a:rPr>
            </a:br>
            <a:br>
              <a:rPr lang="en-US" sz="3600" dirty="0">
                <a:effectLst/>
                <a:latin typeface="var(--font-secondary)"/>
                <a:ea typeface="Times New Roman" panose="02020603050405020304" pitchFamily="18" charset="0"/>
              </a:rPr>
            </a:br>
            <a:r>
              <a:rPr lang="en-US" sz="3600" dirty="0">
                <a:effectLst/>
                <a:latin typeface="var(--font-secondary)"/>
                <a:ea typeface="Times New Roman" panose="02020603050405020304" pitchFamily="18" charset="0"/>
              </a:rPr>
              <a:t>I have never thought about that before, but...</a:t>
            </a:r>
            <a:br>
              <a:rPr lang="en-US" sz="3600" dirty="0">
                <a:effectLst/>
                <a:latin typeface="var(--font-secondary)"/>
                <a:ea typeface="Times New Roman" panose="02020603050405020304" pitchFamily="18" charset="0"/>
              </a:rPr>
            </a:br>
            <a:b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3600" dirty="0">
                <a:effectLst/>
                <a:latin typeface="var(--font-secondary)"/>
                <a:ea typeface="Times New Roman" panose="02020603050405020304" pitchFamily="18" charset="0"/>
              </a:rPr>
              <a:t>Let me see…</a:t>
            </a:r>
            <a:br>
              <a:rPr lang="en-US" sz="3600" dirty="0">
                <a:effectLst/>
                <a:latin typeface="var(--font-secondary)"/>
                <a:ea typeface="Times New Roman" panose="02020603050405020304" pitchFamily="18" charset="0"/>
              </a:rPr>
            </a:br>
            <a:b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3600" dirty="0">
                <a:effectLst/>
                <a:latin typeface="var(--font-secondary)"/>
                <a:ea typeface="Times New Roman" panose="02020603050405020304" pitchFamily="18" charset="0"/>
              </a:rPr>
              <a:t>That's a great point…</a:t>
            </a:r>
            <a:br>
              <a:rPr lang="en-US" sz="3600" dirty="0">
                <a:effectLst/>
                <a:latin typeface="var(--font-secondary)"/>
                <a:ea typeface="Times New Roman" panose="02020603050405020304" pitchFamily="18" charset="0"/>
              </a:rPr>
            </a:br>
            <a:b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3600" dirty="0">
                <a:effectLst/>
                <a:latin typeface="var(--font-secondary)"/>
                <a:ea typeface="Times New Roman" panose="02020603050405020304" pitchFamily="18" charset="0"/>
              </a:rPr>
              <a:t>That's a difficult question, but I'll try to answer it…</a:t>
            </a:r>
            <a:br>
              <a:rPr lang="en-US" sz="3600" dirty="0">
                <a:effectLst/>
                <a:latin typeface="var(--font-secondary)"/>
                <a:ea typeface="Times New Roman" panose="02020603050405020304" pitchFamily="18" charset="0"/>
              </a:rPr>
            </a:br>
            <a:b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3600" dirty="0">
                <a:effectLst/>
                <a:latin typeface="var(--font-secondary)"/>
                <a:ea typeface="Times New Roman" panose="02020603050405020304" pitchFamily="18" charset="0"/>
              </a:rPr>
              <a:t>Well, some people say that is the case, however I believe...</a:t>
            </a:r>
            <a:br>
              <a:rPr lang="en-US" sz="3600" dirty="0">
                <a:effectLst/>
                <a:latin typeface="var(--font-secondary)"/>
                <a:ea typeface="Times New Roman" panose="02020603050405020304" pitchFamily="18" charset="0"/>
              </a:rPr>
            </a:br>
            <a:b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3600" dirty="0">
                <a:effectLst/>
                <a:latin typeface="var(--font-secondary)"/>
                <a:ea typeface="Times New Roman" panose="02020603050405020304" pitchFamily="18" charset="0"/>
              </a:rPr>
              <a:t>Let me think about that for a moment…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621D2-2882-DC0D-ECC0-E1093307016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Phrases to “buy time”</a:t>
            </a:r>
          </a:p>
        </p:txBody>
      </p:sp>
    </p:spTree>
    <p:extLst>
      <p:ext uri="{BB962C8B-B14F-4D97-AF65-F5344CB8AC3E}">
        <p14:creationId xmlns:p14="http://schemas.microsoft.com/office/powerpoint/2010/main" val="1009422377"/>
      </p:ext>
    </p:extLst>
  </p:cSld>
  <p:clrMapOvr>
    <a:masterClrMapping/>
  </p:clrMapOvr>
  <p:transition spd="slow">
    <p:wheel spokes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99B55-B0B7-6DF4-D71C-221C9CA63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46367-D5B0-CD66-F841-DBF4CB2EA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600" dirty="0"/>
              <a:t>1. Fluency and Coherence - ability to speak with continuity, rate and effort, and to link ideas and language together to form coherent, connected speech.</a:t>
            </a:r>
          </a:p>
          <a:p>
            <a:r>
              <a:rPr lang="en-US" sz="2600" dirty="0"/>
              <a:t>2. Lexical Resource - range of vocabulary which will influence the range of topics which they can discuss, and the precision with which meanings are expressed and attitudes conveyed.</a:t>
            </a:r>
          </a:p>
          <a:p>
            <a:r>
              <a:rPr lang="en-US" sz="2600" dirty="0"/>
              <a:t>3. Grammatical Range and Accuracy - accurate and appropriate use of syntactic forms determine the complexity of phrases and frequency and type of errors</a:t>
            </a:r>
          </a:p>
          <a:p>
            <a:r>
              <a:rPr lang="en-US" sz="2600" dirty="0"/>
              <a:t>4. Pronunciation - accurate and sustained use of a range of phonological features to convey meaningful messages.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694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162</TotalTime>
  <Words>463</Words>
  <Application>Microsoft Office PowerPoint</Application>
  <PresentationFormat>Widescreen</PresentationFormat>
  <Paragraphs>38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helvetica neue</vt:lpstr>
      <vt:lpstr>Noto Sans</vt:lpstr>
      <vt:lpstr>Times New Roman</vt:lpstr>
      <vt:lpstr>Trebuchet MS</vt:lpstr>
      <vt:lpstr>var(--font-secondary)</vt:lpstr>
      <vt:lpstr>Berlin</vt:lpstr>
      <vt:lpstr>IELTS speaking test </vt:lpstr>
      <vt:lpstr>Learn the test format and assessment criteria- Three parts</vt:lpstr>
      <vt:lpstr>Part One</vt:lpstr>
      <vt:lpstr>Sample Topics Part 1</vt:lpstr>
      <vt:lpstr>Part Two</vt:lpstr>
      <vt:lpstr>Sample Topics Part 2</vt:lpstr>
      <vt:lpstr>Part Three</vt:lpstr>
      <vt:lpstr>That's an interesting question…  I have never thought about that before, but...  Let me see…  That's a great point…  That's a difficult question, but I'll try to answer it…  Well, some people say that is the case, however I believe...  Let me think about that for a moment… </vt:lpstr>
      <vt:lpstr>Assessment Criteria</vt:lpstr>
      <vt:lpstr>Sample Speaking Test (Band Score 7) </vt:lpstr>
      <vt:lpstr>Everything is practice.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IELTS speaking test</dc:title>
  <dc:creator>Ilyse Leland</dc:creator>
  <cp:lastModifiedBy>Betty Lou Leaver</cp:lastModifiedBy>
  <cp:revision>5</cp:revision>
  <dcterms:created xsi:type="dcterms:W3CDTF">2024-02-27T04:46:24Z</dcterms:created>
  <dcterms:modified xsi:type="dcterms:W3CDTF">2024-03-06T14:07:21Z</dcterms:modified>
</cp:coreProperties>
</file>