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4"/>
  </p:sldMasterIdLst>
  <p:notesMasterIdLst>
    <p:notesMasterId r:id="rId12"/>
  </p:notesMasterIdLst>
  <p:handoutMasterIdLst>
    <p:handoutMasterId r:id="rId13"/>
  </p:handoutMasterIdLst>
  <p:sldIdLst>
    <p:sldId id="256" r:id="rId5"/>
    <p:sldId id="257" r:id="rId6"/>
    <p:sldId id="259" r:id="rId7"/>
    <p:sldId id="258" r:id="rId8"/>
    <p:sldId id="260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9" autoAdjust="0"/>
    <p:restoredTop sz="94660"/>
  </p:normalViewPr>
  <p:slideViewPr>
    <p:cSldViewPr snapToGrid="0">
      <p:cViewPr varScale="1">
        <p:scale>
          <a:sx n="57" d="100"/>
          <a:sy n="57" d="100"/>
        </p:scale>
        <p:origin x="84" y="13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8" d="100"/>
          <a:sy n="58" d="100"/>
        </p:scale>
        <p:origin x="2965" y="4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F069BEE-5C22-49A5-A892-F6E6A4002A1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94FB27-DC4B-4A29-B4F3-C665BDE47E7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47B97-F030-426D-A9D1-6B39B13C23ED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A06FDF-174B-49EE-AD51-C827118F0F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B610B1-614F-48C3-8F2D-C50C182871E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751AA-B992-41E5-A909-E1A2443E23F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1695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F24CBC-D461-4ECA-A489-D3A30E0FB795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1351B-2C5D-457B-ABE5-B64DBC7BD4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00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These can be changed to reflect your school’s specific rules.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1351B-2C5D-457B-ABE5-B64DBC7BD41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045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*Change this verbiage to the language your school uses.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1351B-2C5D-457B-ABE5-B64DBC7BD41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047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3293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427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354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582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6060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0164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065215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17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1808E7F-6862-4377-A59B-F2A5DB78C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269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50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79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B542C410-CA8E-4363-B2A5-C992C048EF26}" type="datetimeFigureOut">
              <a:rPr lang="en-US" smtClean="0"/>
              <a:t>3/6/2024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0079CAC6-A72B-4EF8-B465-34FA47827E7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9445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RO38UQGH7A&amp;list=PL2F513BCCBA2F4546z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 hidden="1">
            <a:extLst>
              <a:ext uri="{FF2B5EF4-FFF2-40B4-BE49-F238E27FC236}">
                <a16:creationId xmlns:a16="http://schemas.microsoft.com/office/drawing/2014/main" id="{0445FC31-CB83-43AC-8F87-224DD2AC7F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7772" y="-20403"/>
            <a:ext cx="11471565" cy="1739347"/>
          </a:xfrm>
        </p:spPr>
        <p:txBody>
          <a:bodyPr/>
          <a:lstStyle/>
          <a:p>
            <a:r>
              <a:rPr lang="en-US" dirty="0"/>
              <a:t>Slide 1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34FF91AE-2461-414D-B6AC-6D31640BB063}"/>
              </a:ext>
            </a:extLst>
          </p:cNvPr>
          <p:cNvSpPr txBox="1">
            <a:spLocks/>
          </p:cNvSpPr>
          <p:nvPr/>
        </p:nvSpPr>
        <p:spPr>
          <a:xfrm>
            <a:off x="1759286" y="1209299"/>
            <a:ext cx="8673427" cy="1322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tx1"/>
              </a:buClr>
              <a:buFont typeface="Wingdings" pitchFamily="2" charset="2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latin typeface="Segoe UI" panose="020B0502040204020203" pitchFamily="34" charset="0"/>
                <a:cs typeface="Segoe UI" panose="020B0502040204020203" pitchFamily="34" charset="0"/>
              </a:rPr>
              <a:t>A Review of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2A2D7DD-5041-4C4D-A523-F870B27AD1D4}"/>
              </a:ext>
            </a:extLst>
          </p:cNvPr>
          <p:cNvSpPr/>
          <p:nvPr/>
        </p:nvSpPr>
        <p:spPr>
          <a:xfrm>
            <a:off x="666008" y="2041989"/>
            <a:ext cx="10973004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000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IELTS Listening Test</a:t>
            </a:r>
            <a:endParaRPr lang="en-US" sz="10000" b="0" cap="none" spc="0" dirty="0">
              <a:ln w="0"/>
              <a:solidFill>
                <a:schemeClr val="bg2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4892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2368B450-10A8-4773-91FF-CA0D0DFF1085}"/>
              </a:ext>
            </a:extLst>
          </p:cNvPr>
          <p:cNvSpPr txBox="1">
            <a:spLocks/>
          </p:cNvSpPr>
          <p:nvPr/>
        </p:nvSpPr>
        <p:spPr>
          <a:xfrm>
            <a:off x="-103834" y="718923"/>
            <a:ext cx="5490224" cy="10421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schemeClr val="accent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4 sections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6AB744E-E582-436C-B0CB-6C5B6DCD9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0888" y="2534175"/>
            <a:ext cx="5490224" cy="899639"/>
          </a:xfrm>
        </p:spPr>
        <p:txBody>
          <a:bodyPr>
            <a:noAutofit/>
          </a:bodyPr>
          <a:lstStyle/>
          <a:p>
            <a:r>
              <a:rPr lang="en-US" sz="8000" dirty="0">
                <a:latin typeface="Franklin Gothic Medium" panose="020B0603020102020204" pitchFamily="34" charset="0"/>
                <a:cs typeface="Segoe UI" panose="020B0502040204020203" pitchFamily="34" charset="0"/>
              </a:rPr>
              <a:t>40 questions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155630B-69FA-4067-84E1-3DB13D68DE46}"/>
              </a:ext>
            </a:extLst>
          </p:cNvPr>
          <p:cNvSpPr txBox="1">
            <a:spLocks/>
          </p:cNvSpPr>
          <p:nvPr/>
        </p:nvSpPr>
        <p:spPr>
          <a:xfrm>
            <a:off x="5232400" y="5140748"/>
            <a:ext cx="6796090" cy="99970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dirty="0">
                <a:solidFill>
                  <a:schemeClr val="accent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30 minutes</a:t>
            </a:r>
          </a:p>
        </p:txBody>
      </p:sp>
    </p:spTree>
    <p:extLst>
      <p:ext uri="{BB962C8B-B14F-4D97-AF65-F5344CB8AC3E}">
        <p14:creationId xmlns:p14="http://schemas.microsoft.com/office/powerpoint/2010/main" val="82740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605775" y="559325"/>
            <a:ext cx="10688757" cy="8996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     4 listening modules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304800" y="1804871"/>
            <a:ext cx="12128500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General everyday topics – </a:t>
            </a:r>
          </a:p>
          <a:p>
            <a:pPr marL="742950" indent="-742950" algn="ctr">
              <a:buAutoNum type="arabicPeriod"/>
            </a:pPr>
            <a:r>
              <a:rPr lang="en-US" sz="360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conversation between 2 people </a:t>
            </a:r>
          </a:p>
          <a:p>
            <a:pPr marL="742950" indent="-742950" algn="ctr">
              <a:buAutoNum type="arabicPeriod"/>
            </a:pPr>
            <a:r>
              <a:rPr lang="en-US" sz="360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one person</a:t>
            </a:r>
          </a:p>
          <a:p>
            <a:pPr algn="ctr"/>
            <a:r>
              <a:rPr lang="en-US" sz="3600" b="0" cap="none" spc="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School related topics- </a:t>
            </a:r>
          </a:p>
          <a:p>
            <a:pPr algn="ctr"/>
            <a:r>
              <a:rPr lang="en-US" sz="360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3. </a:t>
            </a:r>
            <a:r>
              <a:rPr lang="en-US" sz="3600" b="0" cap="none" spc="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conversation between 2 or more people</a:t>
            </a:r>
          </a:p>
          <a:p>
            <a:pPr algn="ctr"/>
            <a:r>
              <a:rPr lang="en-US" sz="360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4. one person</a:t>
            </a:r>
            <a:endParaRPr lang="en-US" sz="3600" b="0" cap="none" spc="0" dirty="0">
              <a:ln w="0"/>
              <a:solidFill>
                <a:schemeClr val="bg2"/>
              </a:solidFill>
              <a:latin typeface="Franklin Gothic Medium" panose="020B0603020102020204" pitchFamily="34" charset="0"/>
              <a:cs typeface="Segoe UI" panose="020B0502040204020203" pitchFamily="34" charset="0"/>
            </a:endParaRP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1981E862-C9BB-461B-A316-55B47F704B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4</a:t>
            </a:r>
          </a:p>
        </p:txBody>
      </p:sp>
    </p:spTree>
    <p:extLst>
      <p:ext uri="{BB962C8B-B14F-4D97-AF65-F5344CB8AC3E}">
        <p14:creationId xmlns:p14="http://schemas.microsoft.com/office/powerpoint/2010/main" val="12053514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BC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0CFE53AF-D5F6-47F5-A28A-5EF3CB30E907}"/>
              </a:ext>
            </a:extLst>
          </p:cNvPr>
          <p:cNvSpPr txBox="1">
            <a:spLocks/>
          </p:cNvSpPr>
          <p:nvPr/>
        </p:nvSpPr>
        <p:spPr>
          <a:xfrm>
            <a:off x="626533" y="458573"/>
            <a:ext cx="11040533" cy="899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Important tips</a:t>
            </a:r>
          </a:p>
        </p:txBody>
      </p:sp>
      <p:sp>
        <p:nvSpPr>
          <p:cNvPr id="2" name="Title 1" hidden="1">
            <a:extLst>
              <a:ext uri="{FF2B5EF4-FFF2-40B4-BE49-F238E27FC236}">
                <a16:creationId xmlns:a16="http://schemas.microsoft.com/office/drawing/2014/main" id="{AD9FAC9F-7FB8-4F61-A789-4491865AA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3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9E637C4-2874-54DF-0F5D-05233922CF97}"/>
              </a:ext>
            </a:extLst>
          </p:cNvPr>
          <p:cNvSpPr txBox="1"/>
          <p:nvPr/>
        </p:nvSpPr>
        <p:spPr>
          <a:xfrm>
            <a:off x="922867" y="1557866"/>
            <a:ext cx="1034626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Practice listening to different accents (American –VOA, British –BBC  and Australian- </a:t>
            </a:r>
            <a:r>
              <a:rPr lang="en-US" dirty="0">
                <a:hlinkClick r:id="rId2"/>
              </a:rPr>
              <a:t>https://www.youtube.com/watch?v=qRO38UQGH7A&amp;list=PL2F513BCCBA2F4546z</a:t>
            </a:r>
            <a:r>
              <a:rPr lang="en-US" dirty="0"/>
              <a:t>.)  You can also listen to podcasts, YouTube, Ted Talks, Audio Books- find topics that interest you)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Practice active listening for a half hour, pausing periodically to summarize and  repeat main ideas and details.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Familiarize yourself with the different types of questions and follow instructions carefully (fill in the blank, check a box, multiple choice, complete a form, label a map) , “one word” means “one word only” and  correct spelling is essential.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r>
              <a:rPr lang="en-US" dirty="0"/>
              <a:t>Timing is important. Read the question before the audio begins. Don’t get stuck on a question, if you didn’t hear the answer or don’t know guess the answer and move on.  Check your answers at the end of the test (30 seconds) . You will have 10 minutes to transfer the answers from the test booklet to the answer sheet if you are taking the paper test. </a:t>
            </a:r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pPr marL="342900" indent="-342900">
              <a:buAutoNum type="arabicPeriod"/>
            </a:pPr>
            <a:endParaRPr lang="en-US" dirty="0"/>
          </a:p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867845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CF0B9-4A10-40C0-8F66-0E58A3970A68}"/>
              </a:ext>
            </a:extLst>
          </p:cNvPr>
          <p:cNvSpPr txBox="1">
            <a:spLocks/>
          </p:cNvSpPr>
          <p:nvPr/>
        </p:nvSpPr>
        <p:spPr>
          <a:xfrm>
            <a:off x="285750" y="517948"/>
            <a:ext cx="5875340" cy="999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Practice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92B8B18-D453-437F-B56E-13FCFB766C70}"/>
              </a:ext>
            </a:extLst>
          </p:cNvPr>
          <p:cNvSpPr/>
          <p:nvPr/>
        </p:nvSpPr>
        <p:spPr>
          <a:xfrm>
            <a:off x="285750" y="1371600"/>
            <a:ext cx="10760075" cy="470898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0000" dirty="0">
                <a:ln w="0"/>
                <a:solidFill>
                  <a:schemeClr val="accent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 Making Assumptions:</a:t>
            </a:r>
          </a:p>
          <a:p>
            <a:pPr algn="ctr"/>
            <a:r>
              <a:rPr lang="en-US" sz="10000" b="0" cap="none" spc="0" dirty="0">
                <a:ln w="0"/>
                <a:solidFill>
                  <a:schemeClr val="accent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WWWWWH</a:t>
            </a: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19F88BA3-6D77-4C74-B056-69F79082CD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5</a:t>
            </a:r>
          </a:p>
        </p:txBody>
      </p:sp>
    </p:spTree>
    <p:extLst>
      <p:ext uri="{BB962C8B-B14F-4D97-AF65-F5344CB8AC3E}">
        <p14:creationId xmlns:p14="http://schemas.microsoft.com/office/powerpoint/2010/main" val="1862337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alpha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9A6E2-F8C1-4DDA-BF01-E3C1FC2785EB}"/>
              </a:ext>
            </a:extLst>
          </p:cNvPr>
          <p:cNvSpPr txBox="1">
            <a:spLocks/>
          </p:cNvSpPr>
          <p:nvPr/>
        </p:nvSpPr>
        <p:spPr>
          <a:xfrm>
            <a:off x="605776" y="559325"/>
            <a:ext cx="5490224" cy="899639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Practice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33145B8-E600-4D17-901C-FA86FB4AE651}"/>
              </a:ext>
            </a:extLst>
          </p:cNvPr>
          <p:cNvSpPr/>
          <p:nvPr/>
        </p:nvSpPr>
        <p:spPr>
          <a:xfrm>
            <a:off x="0" y="1978392"/>
            <a:ext cx="121285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0" cap="none" spc="0" dirty="0">
                <a:ln w="0"/>
                <a:solidFill>
                  <a:schemeClr val="bg2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Understanding Numbers (13/30), Letters of the Alphabet (z), Time (hours/dates)</a:t>
            </a: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487E8867-E04F-45A1-BA34-0BE70ECA5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6</a:t>
            </a:r>
          </a:p>
        </p:txBody>
      </p:sp>
    </p:spTree>
    <p:extLst>
      <p:ext uri="{BB962C8B-B14F-4D97-AF65-F5344CB8AC3E}">
        <p14:creationId xmlns:p14="http://schemas.microsoft.com/office/powerpoint/2010/main" val="24614280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ABC3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CE0F0-60AC-4B82-BE5E-8538C5B73CEF}"/>
              </a:ext>
            </a:extLst>
          </p:cNvPr>
          <p:cNvSpPr txBox="1">
            <a:spLocks/>
          </p:cNvSpPr>
          <p:nvPr/>
        </p:nvSpPr>
        <p:spPr>
          <a:xfrm>
            <a:off x="-122884" y="458573"/>
            <a:ext cx="11298884" cy="899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6000" b="0" kern="1200" cap="all" spc="15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accent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Practice Key words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415320-365E-43B1-BC03-390FC5A8D917}"/>
              </a:ext>
            </a:extLst>
          </p:cNvPr>
          <p:cNvSpPr/>
          <p:nvPr/>
        </p:nvSpPr>
        <p:spPr>
          <a:xfrm>
            <a:off x="0" y="1557868"/>
            <a:ext cx="11912600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0" cap="none" spc="0" dirty="0">
                <a:ln w="0"/>
                <a:solidFill>
                  <a:schemeClr val="accent1"/>
                </a:solidFill>
                <a:latin typeface="Franklin Gothic Medium" panose="020B0603020102020204" pitchFamily="34" charset="0"/>
                <a:cs typeface="Segoe UI" panose="020B0502040204020203" pitchFamily="34" charset="0"/>
              </a:rPr>
              <a:t>Words used to: compare and contrast, negative markers,  chronological order, directions, prepositions of place</a:t>
            </a:r>
          </a:p>
        </p:txBody>
      </p:sp>
      <p:sp>
        <p:nvSpPr>
          <p:cNvPr id="4" name="Title 3" hidden="1">
            <a:extLst>
              <a:ext uri="{FF2B5EF4-FFF2-40B4-BE49-F238E27FC236}">
                <a16:creationId xmlns:a16="http://schemas.microsoft.com/office/drawing/2014/main" id="{F79FAF45-13A0-4F4F-AB85-62EA000EC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Slide 7</a:t>
            </a:r>
          </a:p>
        </p:txBody>
      </p:sp>
    </p:spTree>
    <p:extLst>
      <p:ext uri="{BB962C8B-B14F-4D97-AF65-F5344CB8AC3E}">
        <p14:creationId xmlns:p14="http://schemas.microsoft.com/office/powerpoint/2010/main" val="6146033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1977135_Playground rules presentation_RVA_v3.potx" id="{07413DCF-3AC5-4C70-87BD-941AEA8469DA}" vid="{4E9FF052-B545-4DF9-BE6D-6A74F8F6AEE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9B77A0-8658-45E5-8D19-245595005394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19E42AFF-377A-47D3-84EF-20B0692369E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8AC8BD7-946A-4C17-A395-21CB0265D78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 review of playground rules</Template>
  <TotalTime>95</TotalTime>
  <Words>323</Words>
  <Application>Microsoft Office PowerPoint</Application>
  <PresentationFormat>Widescreen</PresentationFormat>
  <Paragraphs>49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Corbel</vt:lpstr>
      <vt:lpstr>Franklin Gothic Medium</vt:lpstr>
      <vt:lpstr>Segoe UI</vt:lpstr>
      <vt:lpstr>Wingdings</vt:lpstr>
      <vt:lpstr>Banded</vt:lpstr>
      <vt:lpstr>Slide 1</vt:lpstr>
      <vt:lpstr>40 questions</vt:lpstr>
      <vt:lpstr>Slide 4</vt:lpstr>
      <vt:lpstr>Slide 3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Ilyse Leland</dc:creator>
  <cp:lastModifiedBy>Ilyse Leland</cp:lastModifiedBy>
  <cp:revision>2</cp:revision>
  <dcterms:created xsi:type="dcterms:W3CDTF">2024-03-06T08:56:56Z</dcterms:created>
  <dcterms:modified xsi:type="dcterms:W3CDTF">2024-03-06T10:32:41Z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