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3"/>
  </p:notesMasterIdLst>
  <p:sldIdLst>
    <p:sldId id="259" r:id="rId2"/>
    <p:sldId id="257" r:id="rId3"/>
    <p:sldId id="258" r:id="rId4"/>
    <p:sldId id="260" r:id="rId5"/>
    <p:sldId id="265" r:id="rId6"/>
    <p:sldId id="261" r:id="rId7"/>
    <p:sldId id="267" r:id="rId8"/>
    <p:sldId id="262" r:id="rId9"/>
    <p:sldId id="263" r:id="rId10"/>
    <p:sldId id="264"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1" autoAdjust="0"/>
    <p:restoredTop sz="95285" autoAdjust="0"/>
  </p:normalViewPr>
  <p:slideViewPr>
    <p:cSldViewPr snapToGrid="0">
      <p:cViewPr varScale="1">
        <p:scale>
          <a:sx n="74" d="100"/>
          <a:sy n="74" d="100"/>
        </p:scale>
        <p:origin x="260" y="56"/>
      </p:cViewPr>
      <p:guideLst/>
    </p:cSldViewPr>
  </p:slideViewPr>
  <p:outlineViewPr>
    <p:cViewPr>
      <p:scale>
        <a:sx n="33" d="100"/>
        <a:sy n="33" d="100"/>
      </p:scale>
      <p:origin x="0" y="-4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30A69-49C8-485E-A42B-276676151613}" type="datetimeFigureOut">
              <a:rPr lang="en-US" smtClean="0"/>
              <a:t>3/5/2024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74FA62-8593-4CEB-9E0D-D5D0AF254B34}" type="slidenum">
              <a:rPr lang="en-US" smtClean="0"/>
              <a:t>‹#›</a:t>
            </a:fld>
            <a:endParaRPr lang="en-US"/>
          </a:p>
        </p:txBody>
      </p:sp>
    </p:spTree>
    <p:extLst>
      <p:ext uri="{BB962C8B-B14F-4D97-AF65-F5344CB8AC3E}">
        <p14:creationId xmlns:p14="http://schemas.microsoft.com/office/powerpoint/2010/main" val="332407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74FA62-8593-4CEB-9E0D-D5D0AF254B34}" type="slidenum">
              <a:rPr lang="en-US" smtClean="0"/>
              <a:t>6</a:t>
            </a:fld>
            <a:endParaRPr lang="en-US"/>
          </a:p>
        </p:txBody>
      </p:sp>
    </p:spTree>
    <p:extLst>
      <p:ext uri="{BB962C8B-B14F-4D97-AF65-F5344CB8AC3E}">
        <p14:creationId xmlns:p14="http://schemas.microsoft.com/office/powerpoint/2010/main" val="3805904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A4B53A7-3209-46A6-9454-F38EAC8F11E7}" type="datetimeFigureOut">
              <a:rPr lang="en-US" smtClean="0"/>
              <a:t>3/5/2024</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599021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pPr/>
              <a:t>3/5/2024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2212355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A4B53A7-3209-46A6-9454-F38EAC8F11E7}" type="datetimeFigureOut">
              <a:rPr lang="en-US" smtClean="0"/>
              <a:pPr/>
              <a:t>3/5/2024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2577518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A4B53A7-3209-46A6-9454-F38EAC8F11E7}" type="datetimeFigureOut">
              <a:rPr lang="en-US" smtClean="0"/>
              <a:pPr/>
              <a:t>3/5/2024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7CE633F-9882-4A5C-83A2-1109D0C73261}"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82392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A4B53A7-3209-46A6-9454-F38EAC8F11E7}" type="datetimeFigureOut">
              <a:rPr lang="en-US" smtClean="0"/>
              <a:pPr/>
              <a:t>3/5/2024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2736436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A4B53A7-3209-46A6-9454-F38EAC8F11E7}" type="datetimeFigureOut">
              <a:rPr lang="en-US" smtClean="0"/>
              <a:pPr/>
              <a:t>3/5/2024</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2595593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A4B53A7-3209-46A6-9454-F38EAC8F11E7}" type="datetimeFigureOut">
              <a:rPr lang="en-US" smtClean="0"/>
              <a:pPr/>
              <a:t>3/5/2024</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2957434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70625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A4B53A7-3209-46A6-9454-F38EAC8F11E7}" type="datetimeFigureOut">
              <a:rPr lang="en-US" smtClean="0"/>
              <a:t>3/5/2024</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787422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593081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A4B53A7-3209-46A6-9454-F38EAC8F11E7}" type="datetimeFigureOut">
              <a:rPr lang="en-US" smtClean="0"/>
              <a:t>3/5/2024</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35399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4B53A7-3209-46A6-9454-F38EAC8F11E7}" type="datetimeFigureOut">
              <a:rPr lang="en-US" smtClean="0"/>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877306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4B53A7-3209-46A6-9454-F38EAC8F11E7}" type="datetimeFigureOut">
              <a:rPr lang="en-US" smtClean="0"/>
              <a:t>3/5/2024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770373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4B53A7-3209-46A6-9454-F38EAC8F11E7}" type="datetimeFigureOut">
              <a:rPr lang="en-US" smtClean="0"/>
              <a:t>3/5/2024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485120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B53A7-3209-46A6-9454-F38EAC8F11E7}" type="datetimeFigureOut">
              <a:rPr lang="en-US" smtClean="0"/>
              <a:t>3/5/2024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282410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610945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471994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A4B53A7-3209-46A6-9454-F38EAC8F11E7}" type="datetimeFigureOut">
              <a:rPr lang="en-US" smtClean="0"/>
              <a:pPr/>
              <a:t>3/5/2024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2965093029"/>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0PKDmDkKS2g"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dol.gov/whd/regs/compliance/whdfs28.ht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K1HxW5vc_lU&amp;feature=youtu.b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15593-C813-41BF-A2E1-39CEC38AF1A9}"/>
              </a:ext>
            </a:extLst>
          </p:cNvPr>
          <p:cNvSpPr>
            <a:spLocks noGrp="1"/>
          </p:cNvSpPr>
          <p:nvPr>
            <p:ph type="title"/>
          </p:nvPr>
        </p:nvSpPr>
        <p:spPr>
          <a:xfrm>
            <a:off x="1524000" y="4416721"/>
            <a:ext cx="9144000" cy="1152663"/>
          </a:xfrm>
        </p:spPr>
        <p:txBody>
          <a:bodyPr vert="horz" lIns="91440" tIns="45720" rIns="91440" bIns="45720" rtlCol="0" anchor="b">
            <a:normAutofit/>
          </a:bodyPr>
          <a:lstStyle/>
          <a:p>
            <a:pPr algn="ctr"/>
            <a:r>
              <a:rPr lang="en-US" sz="3700" b="1" i="0" kern="1200" cap="all" baseline="0" dirty="0">
                <a:solidFill>
                  <a:schemeClr val="bg1"/>
                </a:solidFill>
                <a:latin typeface="+mj-lt"/>
                <a:ea typeface="+mj-ea"/>
                <a:cs typeface="+mj-cs"/>
              </a:rPr>
              <a:t>American</a:t>
            </a:r>
            <a:br>
              <a:rPr lang="en-US" sz="3700" b="1" i="0" kern="1200" cap="all" baseline="0" dirty="0">
                <a:solidFill>
                  <a:schemeClr val="bg1"/>
                </a:solidFill>
                <a:latin typeface="+mj-lt"/>
                <a:ea typeface="+mj-ea"/>
                <a:cs typeface="+mj-cs"/>
              </a:rPr>
            </a:br>
            <a:r>
              <a:rPr lang="en-US" sz="3700" b="1" i="0" kern="1200" cap="all" baseline="0" dirty="0">
                <a:solidFill>
                  <a:schemeClr val="bg1"/>
                </a:solidFill>
                <a:latin typeface="+mj-lt"/>
                <a:ea typeface="+mj-ea"/>
                <a:cs typeface="+mj-cs"/>
              </a:rPr>
              <a:t>culture</a:t>
            </a:r>
          </a:p>
        </p:txBody>
      </p:sp>
      <p:pic>
        <p:nvPicPr>
          <p:cNvPr id="5122" name="Picture 2">
            <a:extLst>
              <a:ext uri="{FF2B5EF4-FFF2-40B4-BE49-F238E27FC236}">
                <a16:creationId xmlns:a16="http://schemas.microsoft.com/office/drawing/2014/main" id="{A639974F-E5FB-41F2-8920-7D52BBD0BE8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1" b="14426"/>
          <a:stretch/>
        </p:blipFill>
        <p:spPr bwMode="auto">
          <a:xfrm>
            <a:off x="3068" y="-150471"/>
            <a:ext cx="12188932" cy="71589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EF6922F-BA9E-456E-87F8-9931718BC8A7}"/>
              </a:ext>
            </a:extLst>
          </p:cNvPr>
          <p:cNvSpPr txBox="1"/>
          <p:nvPr/>
        </p:nvSpPr>
        <p:spPr>
          <a:xfrm>
            <a:off x="4707038" y="590309"/>
            <a:ext cx="6670876" cy="769441"/>
          </a:xfrm>
          <a:prstGeom prst="rect">
            <a:avLst/>
          </a:prstGeom>
          <a:noFill/>
        </p:spPr>
        <p:txBody>
          <a:bodyPr wrap="square" rtlCol="0">
            <a:spAutoFit/>
          </a:bodyPr>
          <a:lstStyle/>
          <a:p>
            <a:pPr algn="ctr"/>
            <a:r>
              <a:rPr lang="en-US" sz="4400" dirty="0">
                <a:solidFill>
                  <a:schemeClr val="bg1"/>
                </a:solidFill>
              </a:rPr>
              <a:t>American Culture</a:t>
            </a:r>
          </a:p>
        </p:txBody>
      </p:sp>
    </p:spTree>
    <p:extLst>
      <p:ext uri="{BB962C8B-B14F-4D97-AF65-F5344CB8AC3E}">
        <p14:creationId xmlns:p14="http://schemas.microsoft.com/office/powerpoint/2010/main" val="2698634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A05CD-7CD4-43B1-AAAE-94C7E5B35F87}"/>
              </a:ext>
            </a:extLst>
          </p:cNvPr>
          <p:cNvSpPr>
            <a:spLocks noGrp="1"/>
          </p:cNvSpPr>
          <p:nvPr>
            <p:ph type="title"/>
          </p:nvPr>
        </p:nvSpPr>
        <p:spPr>
          <a:xfrm>
            <a:off x="685800" y="228599"/>
            <a:ext cx="10820399" cy="579121"/>
          </a:xfrm>
        </p:spPr>
        <p:txBody>
          <a:bodyPr>
            <a:normAutofit fontScale="90000"/>
          </a:bodyPr>
          <a:lstStyle/>
          <a:p>
            <a:r>
              <a:rPr lang="en-US"/>
              <a:t>Traveling</a:t>
            </a:r>
            <a:endParaRPr lang="en-US" dirty="0"/>
          </a:p>
        </p:txBody>
      </p:sp>
      <p:sp>
        <p:nvSpPr>
          <p:cNvPr id="3" name="Text Placeholder 2">
            <a:extLst>
              <a:ext uri="{FF2B5EF4-FFF2-40B4-BE49-F238E27FC236}">
                <a16:creationId xmlns:a16="http://schemas.microsoft.com/office/drawing/2014/main" id="{F5DD77D7-55A7-4712-A720-D653D58ECC3F}"/>
              </a:ext>
            </a:extLst>
          </p:cNvPr>
          <p:cNvSpPr>
            <a:spLocks noGrp="1"/>
          </p:cNvSpPr>
          <p:nvPr>
            <p:ph type="body" idx="1"/>
          </p:nvPr>
        </p:nvSpPr>
        <p:spPr>
          <a:xfrm>
            <a:off x="166053" y="685800"/>
            <a:ext cx="10490200" cy="7321222"/>
          </a:xfrm>
        </p:spPr>
        <p:txBody>
          <a:bodyPr>
            <a:normAutofit/>
          </a:bodyPr>
          <a:lstStyle/>
          <a:p>
            <a:pPr marL="285750" indent="-285750" algn="l">
              <a:buFont typeface="Arial" panose="020B0604020202020204" pitchFamily="34" charset="0"/>
              <a:buChar char="•"/>
            </a:pPr>
            <a:r>
              <a:rPr lang="en-US" sz="1800" b="0" i="0" dirty="0">
                <a:solidFill>
                  <a:schemeClr val="tx1"/>
                </a:solidFill>
                <a:effectLst/>
                <a:latin typeface="+mj-lt"/>
              </a:rPr>
              <a:t>Americans are, on the whole, very friendly people and happy to help when asked but outside of a few big cities, most Americans will only speak English</a:t>
            </a:r>
          </a:p>
          <a:p>
            <a:pPr marL="342900" indent="-342900" algn="l">
              <a:buFont typeface="Arial" panose="020B0604020202020204" pitchFamily="34" charset="0"/>
              <a:buChar char="•"/>
            </a:pPr>
            <a:r>
              <a:rPr lang="en-US" sz="1900" b="0" i="0" dirty="0">
                <a:solidFill>
                  <a:schemeClr val="tx1"/>
                </a:solidFill>
                <a:effectLst/>
                <a:latin typeface="+mj-lt"/>
              </a:rPr>
              <a:t>Public transportation is poor outside of major metro areas in the U.S.—and even then, the service, reliability, and ease of use can be frustrating. New York City, Chicago, and Boston have some of the country’s most robust public transportation systems</a:t>
            </a:r>
          </a:p>
          <a:p>
            <a:pPr marL="342900" indent="-342900" algn="l">
              <a:buFont typeface="Arial" panose="020B0604020202020204" pitchFamily="34" charset="0"/>
              <a:buChar char="•"/>
            </a:pPr>
            <a:r>
              <a:rPr lang="en-US" sz="1900" b="0" i="0" dirty="0">
                <a:solidFill>
                  <a:schemeClr val="tx1"/>
                </a:solidFill>
                <a:effectLst/>
                <a:latin typeface="+mj-lt"/>
              </a:rPr>
              <a:t>Cities on the east coast are easily accessible by train, but many Americans choose to fly because of convenience and price</a:t>
            </a:r>
          </a:p>
          <a:p>
            <a:pPr marL="342900" indent="-342900" algn="l">
              <a:buFont typeface="Arial" panose="020B0604020202020204" pitchFamily="34" charset="0"/>
              <a:buChar char="•"/>
            </a:pPr>
            <a:r>
              <a:rPr lang="en-US" sz="1900" b="0" i="0" dirty="0">
                <a:solidFill>
                  <a:schemeClr val="tx1"/>
                </a:solidFill>
                <a:effectLst/>
                <a:latin typeface="+mj-lt"/>
              </a:rPr>
              <a:t>More than 88% of Americans own a car, and many regions are only navigable by private vehicle</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900" b="0" i="0" u="none" strike="noStrike" cap="none" normalizeH="0" baseline="0" dirty="0">
                <a:ln>
                  <a:noFill/>
                </a:ln>
                <a:solidFill>
                  <a:schemeClr val="tx1"/>
                </a:solidFill>
                <a:effectLst/>
                <a:latin typeface="+mj-lt"/>
              </a:rPr>
              <a:t> U.S. Route 66 (3940 km), also known as the Will Rogers Highway, the Main Street of America or the Mother Road, was one of the original highways in the U.S. Highway System, established on November 11, 1926, runs from Chicago, IL to San Monica, CA</a:t>
            </a:r>
          </a:p>
          <a:p>
            <a:pPr algn="l"/>
            <a:r>
              <a:rPr lang="en-US" sz="1900" dirty="0">
                <a:solidFill>
                  <a:srgbClr val="000000"/>
                </a:solidFill>
                <a:latin typeface="Poppins"/>
              </a:rPr>
              <a:t>.</a:t>
            </a:r>
            <a:endParaRPr lang="en-US" sz="1900" b="0" i="0" dirty="0">
              <a:solidFill>
                <a:srgbClr val="000000"/>
              </a:solidFill>
              <a:effectLst/>
              <a:latin typeface="Poppins"/>
            </a:endParaRPr>
          </a:p>
          <a:p>
            <a:pPr algn="l"/>
            <a:endParaRPr lang="en-US" dirty="0">
              <a:solidFill>
                <a:schemeClr val="tx1"/>
              </a:solidFill>
            </a:endParaRPr>
          </a:p>
        </p:txBody>
      </p:sp>
      <p:sp>
        <p:nvSpPr>
          <p:cNvPr id="5" name="Rectangle 2">
            <a:extLst>
              <a:ext uri="{FF2B5EF4-FFF2-40B4-BE49-F238E27FC236}">
                <a16:creationId xmlns:a16="http://schemas.microsoft.com/office/drawing/2014/main" id="{B1EEF098-FA33-4C1D-BA49-B836FFB67E3D}"/>
              </a:ext>
            </a:extLst>
          </p:cNvPr>
          <p:cNvSpPr>
            <a:spLocks noChangeArrowheads="1"/>
          </p:cNvSpPr>
          <p:nvPr/>
        </p:nvSpPr>
        <p:spPr bwMode="auto">
          <a:xfrm>
            <a:off x="0" y="58050"/>
            <a:ext cx="65" cy="3410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6348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6150" name="Picture 6" descr="Recording Studio, Sound Tracks, Music Studio &amp; Custom ...">
            <a:extLst>
              <a:ext uri="{FF2B5EF4-FFF2-40B4-BE49-F238E27FC236}">
                <a16:creationId xmlns:a16="http://schemas.microsoft.com/office/drawing/2014/main" id="{E2E2B207-A66E-4154-AE5E-208ADD6F3F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2417" y="4674752"/>
            <a:ext cx="3856145" cy="1948397"/>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46+] Route 66 Map Wallpaper on WallpaperSafari">
            <a:extLst>
              <a:ext uri="{FF2B5EF4-FFF2-40B4-BE49-F238E27FC236}">
                <a16:creationId xmlns:a16="http://schemas.microsoft.com/office/drawing/2014/main" id="{A627D34A-74C0-4B66-8CF4-7A4BF6A9A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053" y="4611203"/>
            <a:ext cx="3569160" cy="2075497"/>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EA72B160-2147-4617-BAFC-C0816569FF07}"/>
              </a:ext>
            </a:extLst>
          </p:cNvPr>
          <p:cNvSpPr/>
          <p:nvPr/>
        </p:nvSpPr>
        <p:spPr>
          <a:xfrm>
            <a:off x="493395" y="4391025"/>
            <a:ext cx="6096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4" name="Picture 10" descr="Route 66 – the US road trip favourite – is under threat">
            <a:extLst>
              <a:ext uri="{FF2B5EF4-FFF2-40B4-BE49-F238E27FC236}">
                <a16:creationId xmlns:a16="http://schemas.microsoft.com/office/drawing/2014/main" id="{C65C975F-D145-4285-8CB3-F8C32AC31F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5766" y="4681002"/>
            <a:ext cx="3870676" cy="1935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065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01FF-9A82-4C54-B32B-871E09ADE059}"/>
              </a:ext>
            </a:extLst>
          </p:cNvPr>
          <p:cNvSpPr>
            <a:spLocks noGrp="1"/>
          </p:cNvSpPr>
          <p:nvPr>
            <p:ph type="title"/>
          </p:nvPr>
        </p:nvSpPr>
        <p:spPr>
          <a:xfrm>
            <a:off x="685800" y="753534"/>
            <a:ext cx="10820399" cy="2189692"/>
          </a:xfrm>
        </p:spPr>
        <p:txBody>
          <a:bodyPr/>
          <a:lstStyle/>
          <a:p>
            <a:r>
              <a:rPr lang="en-US" dirty="0"/>
              <a:t>U.S. Destinations to visit </a:t>
            </a:r>
          </a:p>
        </p:txBody>
      </p:sp>
      <p:sp>
        <p:nvSpPr>
          <p:cNvPr id="3" name="Text Placeholder 2">
            <a:extLst>
              <a:ext uri="{FF2B5EF4-FFF2-40B4-BE49-F238E27FC236}">
                <a16:creationId xmlns:a16="http://schemas.microsoft.com/office/drawing/2014/main" id="{CB15BC90-D9B7-4A1D-932E-64FE327E54D1}"/>
              </a:ext>
            </a:extLst>
          </p:cNvPr>
          <p:cNvSpPr>
            <a:spLocks noGrp="1"/>
          </p:cNvSpPr>
          <p:nvPr>
            <p:ph type="body" idx="1"/>
          </p:nvPr>
        </p:nvSpPr>
        <p:spPr>
          <a:xfrm>
            <a:off x="551826" y="3619212"/>
            <a:ext cx="10490200" cy="955675"/>
          </a:xfrm>
        </p:spPr>
        <p:txBody>
          <a:bodyPr>
            <a:normAutofit/>
          </a:bodyPr>
          <a:lstStyle/>
          <a:p>
            <a:r>
              <a:rPr lang="en-US" dirty="0">
                <a:hlinkClick r:id="rId2"/>
              </a:rPr>
              <a:t>https://www.youtube.com/watch?v=0PKDmDkKS2g</a:t>
            </a:r>
            <a:endParaRPr lang="en-US" dirty="0"/>
          </a:p>
        </p:txBody>
      </p:sp>
    </p:spTree>
    <p:extLst>
      <p:ext uri="{BB962C8B-B14F-4D97-AF65-F5344CB8AC3E}">
        <p14:creationId xmlns:p14="http://schemas.microsoft.com/office/powerpoint/2010/main" val="354221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DA126-A716-4A4E-B549-DDDE6F64A297}"/>
              </a:ext>
            </a:extLst>
          </p:cNvPr>
          <p:cNvSpPr>
            <a:spLocks noGrp="1"/>
          </p:cNvSpPr>
          <p:nvPr>
            <p:ph type="title"/>
          </p:nvPr>
        </p:nvSpPr>
        <p:spPr>
          <a:xfrm>
            <a:off x="2895600" y="570947"/>
            <a:ext cx="8610600" cy="1161856"/>
          </a:xfrm>
        </p:spPr>
        <p:txBody>
          <a:bodyPr/>
          <a:lstStyle/>
          <a:p>
            <a:r>
              <a:rPr lang="en-US" dirty="0"/>
              <a:t>Cultural Icons</a:t>
            </a:r>
          </a:p>
        </p:txBody>
      </p:sp>
      <p:pic>
        <p:nvPicPr>
          <p:cNvPr id="1026" name="Picture 2">
            <a:extLst>
              <a:ext uri="{FF2B5EF4-FFF2-40B4-BE49-F238E27FC236}">
                <a16:creationId xmlns:a16="http://schemas.microsoft.com/office/drawing/2014/main" id="{908E498B-0AEC-4B60-AE65-B9D0C196B3A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63436" y="764373"/>
            <a:ext cx="2423926" cy="31930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FC2701F-908B-44BF-96C7-E22454D95B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29" y="234144"/>
            <a:ext cx="3282898" cy="22985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27AF2E24-CB68-4C52-9464-69E80B7B99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24083" y="4241484"/>
            <a:ext cx="4350513" cy="204557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A7C6F068-A4BF-434A-82E4-3C648A06B60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4661" y="4368985"/>
            <a:ext cx="3282899" cy="229856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BD246B11-4534-403F-A436-4A7A30A048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595" y="5086006"/>
            <a:ext cx="3991842" cy="177199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21A7C3E7-2C9C-40A7-AC49-CA84A9BED6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6229" y="1942271"/>
            <a:ext cx="3083111" cy="213025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B3E368B5-A9B0-4B4C-A2AB-65005999F1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2778" y="2660075"/>
            <a:ext cx="2286000" cy="229856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1 sodas help boost McDonald's sales in U.S. - The Blade">
            <a:extLst>
              <a:ext uri="{FF2B5EF4-FFF2-40B4-BE49-F238E27FC236}">
                <a16:creationId xmlns:a16="http://schemas.microsoft.com/office/drawing/2014/main" id="{4B968F09-7F6B-4EF4-855A-50070FC68F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88628" y="2212514"/>
            <a:ext cx="1749043" cy="1549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936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E372E-F6AD-49F0-BCA2-7F1B316988D9}"/>
              </a:ext>
            </a:extLst>
          </p:cNvPr>
          <p:cNvSpPr>
            <a:spLocks noGrp="1"/>
          </p:cNvSpPr>
          <p:nvPr>
            <p:ph type="title"/>
          </p:nvPr>
        </p:nvSpPr>
        <p:spPr>
          <a:xfrm>
            <a:off x="2895600" y="431373"/>
            <a:ext cx="8610600" cy="1266530"/>
          </a:xfrm>
        </p:spPr>
        <p:txBody>
          <a:bodyPr/>
          <a:lstStyle/>
          <a:p>
            <a:r>
              <a:rPr lang="en-US" dirty="0"/>
              <a:t>Pop Culture</a:t>
            </a:r>
          </a:p>
        </p:txBody>
      </p:sp>
      <p:pic>
        <p:nvPicPr>
          <p:cNvPr id="3074" name="Picture 2">
            <a:extLst>
              <a:ext uri="{FF2B5EF4-FFF2-40B4-BE49-F238E27FC236}">
                <a16:creationId xmlns:a16="http://schemas.microsoft.com/office/drawing/2014/main" id="{BCE5576E-1344-43E7-A4C8-FF6C852FDE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90771" y="2063459"/>
            <a:ext cx="3194613" cy="24846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Mickey Mouse, Daisy, Walt Disney, Duck">
            <a:extLst>
              <a:ext uri="{FF2B5EF4-FFF2-40B4-BE49-F238E27FC236}">
                <a16:creationId xmlns:a16="http://schemas.microsoft.com/office/drawing/2014/main" id="{2650BCE0-CCAC-469F-94CB-1F88F052E4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750" y="4432350"/>
            <a:ext cx="3194613" cy="21811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1E2C1AB8-2396-457D-8DCF-730E7319F4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819923" y="3810923"/>
            <a:ext cx="2698348" cy="269834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4DDBC8FE-562B-4831-B6B9-92FE04DB46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37614" y="1697903"/>
            <a:ext cx="3065715" cy="191607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American Gothic 1930 by American Painter Grant Wood USA US image 0">
            <a:extLst>
              <a:ext uri="{FF2B5EF4-FFF2-40B4-BE49-F238E27FC236}">
                <a16:creationId xmlns:a16="http://schemas.microsoft.com/office/drawing/2014/main" id="{02AC75F2-131A-46E2-BC13-E032688B70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697903"/>
            <a:ext cx="3939509" cy="4728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305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971D63-696A-4C66-94E3-E26DF67EE625}"/>
              </a:ext>
            </a:extLst>
          </p:cNvPr>
          <p:cNvSpPr>
            <a:spLocks noGrp="1"/>
          </p:cNvSpPr>
          <p:nvPr>
            <p:ph type="title"/>
          </p:nvPr>
        </p:nvSpPr>
        <p:spPr>
          <a:xfrm>
            <a:off x="4090507" y="764373"/>
            <a:ext cx="7434070" cy="1474330"/>
          </a:xfrm>
        </p:spPr>
        <p:txBody>
          <a:bodyPr>
            <a:normAutofit/>
          </a:bodyPr>
          <a:lstStyle/>
          <a:p>
            <a:r>
              <a:rPr lang="en-US" b="1" i="0" dirty="0">
                <a:effectLst/>
                <a:latin typeface="Lato"/>
              </a:rPr>
              <a:t>FACTS AND STATISTICS</a:t>
            </a:r>
            <a:br>
              <a:rPr lang="en-US" b="1" i="0" dirty="0">
                <a:effectLst/>
                <a:latin typeface="Lato"/>
              </a:rPr>
            </a:br>
            <a:endParaRPr lang="en-US" dirty="0"/>
          </a:p>
        </p:txBody>
      </p:sp>
      <p:sp>
        <p:nvSpPr>
          <p:cNvPr id="11"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3"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1265719" y="2187575"/>
            <a:ext cx="6857999" cy="2482850"/>
          </a:xfrm>
          <a:prstGeom prst="rect">
            <a:avLst/>
          </a:prstGeom>
        </p:spPr>
      </p:pic>
      <p:sp>
        <p:nvSpPr>
          <p:cNvPr id="3" name="Content Placeholder 2">
            <a:extLst>
              <a:ext uri="{FF2B5EF4-FFF2-40B4-BE49-F238E27FC236}">
                <a16:creationId xmlns:a16="http://schemas.microsoft.com/office/drawing/2014/main" id="{F01645C3-D3CE-4817-8958-6521E16D6250}"/>
              </a:ext>
            </a:extLst>
          </p:cNvPr>
          <p:cNvSpPr>
            <a:spLocks noGrp="1"/>
          </p:cNvSpPr>
          <p:nvPr>
            <p:ph idx="1"/>
          </p:nvPr>
        </p:nvSpPr>
        <p:spPr>
          <a:xfrm>
            <a:off x="4090507" y="1932972"/>
            <a:ext cx="7454077" cy="4285713"/>
          </a:xfrm>
        </p:spPr>
        <p:txBody>
          <a:bodyPr>
            <a:normAutofit lnSpcReduction="10000"/>
          </a:bodyPr>
          <a:lstStyle/>
          <a:p>
            <a:endParaRPr lang="en-US" sz="2000" b="1" i="0" dirty="0">
              <a:effectLst/>
              <a:latin typeface="Lato"/>
            </a:endParaRPr>
          </a:p>
          <a:p>
            <a:r>
              <a:rPr lang="en-US" sz="2000" b="1" dirty="0">
                <a:latin typeface="Lato"/>
              </a:rPr>
              <a:t>Area: </a:t>
            </a:r>
            <a:r>
              <a:rPr lang="en-US" sz="2000" dirty="0">
                <a:latin typeface="Lato"/>
              </a:rPr>
              <a:t>9.147,590 sq. km</a:t>
            </a:r>
            <a:endParaRPr lang="en-US" sz="2000" b="1" dirty="0">
              <a:latin typeface="Lato"/>
            </a:endParaRPr>
          </a:p>
          <a:p>
            <a:r>
              <a:rPr lang="en-US" sz="2000" b="1" i="0" dirty="0">
                <a:effectLst/>
                <a:latin typeface="Lato"/>
              </a:rPr>
              <a:t>Population:</a:t>
            </a:r>
            <a:r>
              <a:rPr lang="en-US" sz="2000" b="0" i="0" dirty="0">
                <a:effectLst/>
                <a:latin typeface="Lato"/>
              </a:rPr>
              <a:t> 328+ million (2019)</a:t>
            </a:r>
            <a:r>
              <a:rPr lang="en-US" sz="1600" b="0" i="0" dirty="0">
                <a:solidFill>
                  <a:srgbClr val="333333"/>
                </a:solidFill>
                <a:effectLst/>
                <a:latin typeface="Open Sans"/>
              </a:rPr>
              <a:t> </a:t>
            </a:r>
            <a:r>
              <a:rPr lang="en-US" sz="1600" b="0" i="0" dirty="0">
                <a:effectLst/>
                <a:latin typeface="Open Sans"/>
              </a:rPr>
              <a:t>A child is born every 8 seconds, a </a:t>
            </a:r>
            <a:r>
              <a:rPr lang="en-US" sz="1600" b="0" i="0" dirty="0">
                <a:solidFill>
                  <a:srgbClr val="333333"/>
                </a:solidFill>
                <a:effectLst/>
                <a:latin typeface="Open Sans"/>
              </a:rPr>
              <a:t>a </a:t>
            </a:r>
            <a:r>
              <a:rPr lang="en-US" sz="1600" b="0" i="0" dirty="0">
                <a:effectLst/>
                <a:latin typeface="Open Sans"/>
              </a:rPr>
              <a:t>person dies every 12 seconds, and a new immigrant moves to the United States every 33 seconds.</a:t>
            </a:r>
            <a:endParaRPr lang="en-US" sz="2000" b="0" i="0" dirty="0">
              <a:effectLst/>
              <a:latin typeface="Lato"/>
            </a:endParaRPr>
          </a:p>
          <a:p>
            <a:pPr>
              <a:buFont typeface="Arial" panose="020B0604020202020204" pitchFamily="34" charset="0"/>
              <a:buChar char="•"/>
            </a:pPr>
            <a:r>
              <a:rPr lang="en-US" sz="2000" b="1" dirty="0">
                <a:latin typeface="Lato"/>
              </a:rPr>
              <a:t>Race</a:t>
            </a:r>
            <a:r>
              <a:rPr lang="en-US" sz="2000" b="1" i="0" dirty="0">
                <a:effectLst/>
                <a:latin typeface="Lato"/>
              </a:rPr>
              <a:t>:</a:t>
            </a:r>
            <a:r>
              <a:rPr lang="en-US" sz="2000" b="0" i="0" dirty="0">
                <a:effectLst/>
                <a:latin typeface="Lato"/>
              </a:rPr>
              <a:t>  White (72.4%), </a:t>
            </a:r>
            <a:r>
              <a:rPr lang="en-US" sz="2000" dirty="0">
                <a:latin typeface="Lato"/>
              </a:rPr>
              <a:t>Black </a:t>
            </a:r>
            <a:r>
              <a:rPr lang="en-US" sz="2000" b="0" i="0" dirty="0">
                <a:effectLst/>
                <a:latin typeface="Lato"/>
              </a:rPr>
              <a:t>(12.6%) Native American (0.9%), Asian (4.8%) </a:t>
            </a:r>
          </a:p>
          <a:p>
            <a:r>
              <a:rPr lang="en-US" sz="2000" b="1" dirty="0">
                <a:latin typeface="Lato"/>
              </a:rPr>
              <a:t>L</a:t>
            </a:r>
            <a:r>
              <a:rPr lang="en-US" sz="2000" b="1" i="0" dirty="0">
                <a:effectLst/>
                <a:latin typeface="Lato"/>
              </a:rPr>
              <a:t>angua</a:t>
            </a:r>
            <a:r>
              <a:rPr lang="en-US" sz="2000" b="1" dirty="0">
                <a:latin typeface="Lato"/>
              </a:rPr>
              <a:t>ges: No official language </a:t>
            </a:r>
            <a:r>
              <a:rPr lang="en-US" sz="1600" b="0" i="0" dirty="0">
                <a:effectLst/>
                <a:latin typeface="Open Sans"/>
              </a:rPr>
              <a:t>The Census Bureau estimates that more than 300 languages are spoken in the United States.</a:t>
            </a:r>
            <a:endParaRPr lang="en-US" sz="2000" b="1" dirty="0">
              <a:latin typeface="Lato"/>
            </a:endParaRPr>
          </a:p>
          <a:p>
            <a:pPr marL="0" indent="0">
              <a:buNone/>
            </a:pPr>
            <a:r>
              <a:rPr lang="en-US" sz="2000" b="0" i="0" dirty="0">
                <a:effectLst/>
                <a:latin typeface="Lato"/>
              </a:rPr>
              <a:t>   English – 230 million </a:t>
            </a:r>
            <a:r>
              <a:rPr lang="en-US" sz="2000" dirty="0">
                <a:latin typeface="Lato"/>
              </a:rPr>
              <a:t>, </a:t>
            </a:r>
            <a:r>
              <a:rPr lang="en-US" sz="2000" b="0" i="0" dirty="0">
                <a:effectLst/>
                <a:latin typeface="Lato"/>
              </a:rPr>
              <a:t>Spanish – 37.58 million, Chinese – 2.88  </a:t>
            </a:r>
          </a:p>
          <a:p>
            <a:pPr marL="0" indent="0">
              <a:buNone/>
            </a:pPr>
            <a:r>
              <a:rPr lang="en-US" sz="2000" b="0" i="0" dirty="0">
                <a:effectLst/>
                <a:latin typeface="Lato"/>
              </a:rPr>
              <a:t>   million,</a:t>
            </a:r>
            <a:r>
              <a:rPr lang="en-US" sz="2000" dirty="0">
                <a:latin typeface="Lato"/>
              </a:rPr>
              <a:t> Fr</a:t>
            </a:r>
            <a:r>
              <a:rPr lang="en-US" sz="2000" b="0" i="0" dirty="0">
                <a:effectLst/>
                <a:latin typeface="Lato"/>
              </a:rPr>
              <a:t>ench – 2.05 million, Tagalog – 1.59 million</a:t>
            </a:r>
          </a:p>
          <a:p>
            <a:r>
              <a:rPr lang="en-US" sz="2000" b="1" dirty="0">
                <a:latin typeface="Lato"/>
              </a:rPr>
              <a:t>Religion:</a:t>
            </a:r>
            <a:r>
              <a:rPr lang="en-US" sz="2000" dirty="0">
                <a:latin typeface="Lato"/>
              </a:rPr>
              <a:t> Christian 65%</a:t>
            </a:r>
            <a:r>
              <a:rPr lang="en-US" sz="2000" i="0" dirty="0">
                <a:effectLst/>
                <a:latin typeface="Lato"/>
              </a:rPr>
              <a:t>, </a:t>
            </a:r>
            <a:r>
              <a:rPr lang="en-US" sz="2000" dirty="0">
                <a:latin typeface="Lato"/>
              </a:rPr>
              <a:t>unaffiliated 26%</a:t>
            </a:r>
            <a:r>
              <a:rPr lang="en-US" sz="2000" i="0" dirty="0">
                <a:effectLst/>
                <a:latin typeface="Lato"/>
              </a:rPr>
              <a:t>, Jewish </a:t>
            </a:r>
            <a:r>
              <a:rPr lang="en-US" sz="2000" dirty="0">
                <a:latin typeface="Lato"/>
              </a:rPr>
              <a:t>2</a:t>
            </a:r>
            <a:r>
              <a:rPr lang="en-US" sz="2000" i="0" dirty="0">
                <a:effectLst/>
                <a:latin typeface="Lato"/>
              </a:rPr>
              <a:t>%, Muslim, Buddhist, and Hindu 1% each  </a:t>
            </a:r>
          </a:p>
          <a:p>
            <a:pPr>
              <a:buFont typeface="Arial" panose="020B0604020202020204" pitchFamily="34" charset="0"/>
              <a:buChar char="•"/>
            </a:pPr>
            <a:endParaRPr lang="en-US" sz="2000" b="0" i="0" dirty="0">
              <a:effectLst/>
              <a:latin typeface="Lato"/>
            </a:endParaRPr>
          </a:p>
          <a:p>
            <a:endParaRPr lang="en-US" sz="2000" b="1" i="0" dirty="0">
              <a:effectLst/>
              <a:latin typeface="Lato"/>
            </a:endParaRPr>
          </a:p>
          <a:p>
            <a:pPr>
              <a:buFont typeface="Arial" panose="020B0604020202020204" pitchFamily="34" charset="0"/>
              <a:buChar char="•"/>
            </a:pPr>
            <a:endParaRPr lang="en-US" sz="2000" b="0" i="0" dirty="0">
              <a:effectLst/>
              <a:latin typeface="Lato"/>
            </a:endParaRPr>
          </a:p>
          <a:p>
            <a:endParaRPr lang="en-US" sz="2000" dirty="0"/>
          </a:p>
        </p:txBody>
      </p:sp>
    </p:spTree>
    <p:extLst>
      <p:ext uri="{BB962C8B-B14F-4D97-AF65-F5344CB8AC3E}">
        <p14:creationId xmlns:p14="http://schemas.microsoft.com/office/powerpoint/2010/main" val="1324751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ounded Rectangle 14">
            <a:extLst>
              <a:ext uri="{FF2B5EF4-FFF2-40B4-BE49-F238E27FC236}">
                <a16:creationId xmlns:a16="http://schemas.microsoft.com/office/drawing/2014/main" id="{934B872D-6FE9-472A-9E92-342E41DA7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488DEBA6-2ED2-4FED-8AAB-2F855348DD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a:effectLst>
            <a:outerShdw blurRad="63500" dist="38100" algn="l" rotWithShape="0">
              <a:prstClr val="black">
                <a:alpha val="40000"/>
              </a:prstClr>
            </a:outerShdw>
          </a:effectLst>
        </p:spPr>
        <p:style>
          <a:lnRef idx="2">
            <a:schemeClr val="accent1">
              <a:shade val="50000"/>
            </a:schemeClr>
          </a:lnRef>
          <a:fillRef idx="1003">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32162F0F-A9B7-409A-AD12-ADD441861C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6697" r="55278"/>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99272621-9D58-4208-9733-33CAC8B27BFE}"/>
              </a:ext>
            </a:extLst>
          </p:cNvPr>
          <p:cNvSpPr>
            <a:spLocks noGrp="1"/>
          </p:cNvSpPr>
          <p:nvPr>
            <p:ph type="title"/>
          </p:nvPr>
        </p:nvSpPr>
        <p:spPr>
          <a:xfrm>
            <a:off x="643466" y="804334"/>
            <a:ext cx="3471333" cy="5249333"/>
          </a:xfrm>
        </p:spPr>
        <p:txBody>
          <a:bodyPr>
            <a:normAutofit/>
          </a:bodyPr>
          <a:lstStyle/>
          <a:p>
            <a:r>
              <a:rPr lang="en-US" dirty="0">
                <a:solidFill>
                  <a:srgbClr val="FFFFFF"/>
                </a:solidFill>
              </a:rPr>
              <a:t>Surprising info</a:t>
            </a:r>
          </a:p>
        </p:txBody>
      </p:sp>
      <p:sp>
        <p:nvSpPr>
          <p:cNvPr id="3" name="Content Placeholder 2">
            <a:extLst>
              <a:ext uri="{FF2B5EF4-FFF2-40B4-BE49-F238E27FC236}">
                <a16:creationId xmlns:a16="http://schemas.microsoft.com/office/drawing/2014/main" id="{49F296B6-CFA3-4293-BC5C-65C91E05DA14}"/>
              </a:ext>
            </a:extLst>
          </p:cNvPr>
          <p:cNvSpPr>
            <a:spLocks noGrp="1"/>
          </p:cNvSpPr>
          <p:nvPr>
            <p:ph idx="1"/>
          </p:nvPr>
        </p:nvSpPr>
        <p:spPr>
          <a:xfrm>
            <a:off x="4758266" y="-86061"/>
            <a:ext cx="7555992" cy="6944061"/>
          </a:xfrm>
        </p:spPr>
        <p:txBody>
          <a:bodyPr anchor="ctr">
            <a:normAutofit fontScale="92500" lnSpcReduction="10000"/>
          </a:bodyPr>
          <a:lstStyle/>
          <a:p>
            <a:r>
              <a:rPr lang="en-US" sz="1800" dirty="0">
                <a:solidFill>
                  <a:schemeClr val="tx2"/>
                </a:solidFill>
                <a:latin typeface="+mj-lt"/>
              </a:rPr>
              <a:t>One of only a few countries still using the </a:t>
            </a:r>
            <a:r>
              <a:rPr lang="en-US" sz="1800" b="1" dirty="0">
                <a:solidFill>
                  <a:schemeClr val="tx2"/>
                </a:solidFill>
                <a:latin typeface="+mj-lt"/>
              </a:rPr>
              <a:t>imperial system </a:t>
            </a:r>
            <a:r>
              <a:rPr lang="en-US" sz="1800" dirty="0">
                <a:solidFill>
                  <a:schemeClr val="tx2"/>
                </a:solidFill>
                <a:latin typeface="+mj-lt"/>
              </a:rPr>
              <a:t>of measurement (the others are Liberia, Bahamas, Palau, Cayman Islands, Marshall Islands, The Federated States of Micronesia)</a:t>
            </a:r>
          </a:p>
          <a:p>
            <a:r>
              <a:rPr lang="en-US" sz="1800" dirty="0">
                <a:solidFill>
                  <a:schemeClr val="tx2"/>
                </a:solidFill>
                <a:latin typeface="+mj-lt"/>
              </a:rPr>
              <a:t>The US is the ONLY advanced economy that does not federally mandate any </a:t>
            </a:r>
            <a:r>
              <a:rPr lang="en-US" sz="1800" b="1" dirty="0">
                <a:solidFill>
                  <a:schemeClr val="tx2"/>
                </a:solidFill>
                <a:latin typeface="+mj-lt"/>
              </a:rPr>
              <a:t>paid vacation </a:t>
            </a:r>
            <a:r>
              <a:rPr lang="en-US" sz="1800" dirty="0">
                <a:solidFill>
                  <a:schemeClr val="tx2"/>
                </a:solidFill>
                <a:latin typeface="+mj-lt"/>
              </a:rPr>
              <a:t>days or holidays. </a:t>
            </a:r>
            <a:r>
              <a:rPr lang="en-US" sz="1800" b="0" i="0" dirty="0">
                <a:solidFill>
                  <a:schemeClr val="tx2"/>
                </a:solidFill>
                <a:effectLst/>
                <a:latin typeface="+mj-lt"/>
              </a:rPr>
              <a:t>About one in four workers in the U.S. don't get any paid vacation time or holidays at all. American workers have to rely on their employers to set the minimum, (</a:t>
            </a:r>
            <a:r>
              <a:rPr lang="en-US" sz="1800" dirty="0">
                <a:solidFill>
                  <a:schemeClr val="tx2"/>
                </a:solidFill>
                <a:latin typeface="+mj-lt"/>
              </a:rPr>
              <a:t>The </a:t>
            </a:r>
            <a:r>
              <a:rPr lang="en-US" sz="1800" b="0" i="0" dirty="0">
                <a:solidFill>
                  <a:schemeClr val="tx2"/>
                </a:solidFill>
                <a:effectLst/>
                <a:latin typeface="+mj-lt"/>
              </a:rPr>
              <a:t>average U.S. worker in the private sector receives 10 paid vacation days and six paid holidays).</a:t>
            </a:r>
          </a:p>
          <a:p>
            <a:r>
              <a:rPr lang="en-US" sz="1800" b="0" i="0" dirty="0">
                <a:solidFill>
                  <a:schemeClr val="tx2"/>
                </a:solidFill>
                <a:effectLst/>
                <a:latin typeface="+mj-lt"/>
              </a:rPr>
              <a:t>There is no federal paid </a:t>
            </a:r>
            <a:r>
              <a:rPr lang="en-US" sz="1800" b="1" i="0" dirty="0">
                <a:solidFill>
                  <a:schemeClr val="tx2"/>
                </a:solidFill>
                <a:effectLst/>
                <a:latin typeface="+mj-lt"/>
              </a:rPr>
              <a:t>maternity leave </a:t>
            </a:r>
            <a:r>
              <a:rPr lang="en-US" sz="1800" b="0" i="0" dirty="0">
                <a:solidFill>
                  <a:schemeClr val="tx2"/>
                </a:solidFill>
                <a:effectLst/>
                <a:latin typeface="+mj-lt"/>
              </a:rPr>
              <a:t>(unlike 178 other countries) — it’s left to the states to figure out (only 3 have policies). Only 12 percent of women in the private sector have access to any sort of paid maternity leave, 40 percent of women don’t qualify for the </a:t>
            </a:r>
            <a:r>
              <a:rPr lang="en-US" sz="1800" b="0" i="0" u="sng" strike="noStrike" dirty="0">
                <a:solidFill>
                  <a:schemeClr val="tx2"/>
                </a:solidFill>
                <a:effectLst/>
                <a:latin typeface="+mj-lt"/>
                <a:hlinkClick r:id="rId3">
                  <a:extLst>
                    <a:ext uri="{A12FA001-AC4F-418D-AE19-62706E023703}">
                      <ahyp:hlinkClr xmlns:ahyp="http://schemas.microsoft.com/office/drawing/2018/hyperlinkcolor" val="tx"/>
                    </a:ext>
                  </a:extLst>
                </a:hlinkClick>
              </a:rPr>
              <a:t>Family Medical Leave Act (FMLA)</a:t>
            </a:r>
            <a:r>
              <a:rPr lang="en-US" sz="1800" b="0" i="0" u="sng" dirty="0">
                <a:solidFill>
                  <a:schemeClr val="tx2"/>
                </a:solidFill>
                <a:effectLst/>
                <a:latin typeface="+mj-lt"/>
              </a:rPr>
              <a:t> </a:t>
            </a:r>
            <a:r>
              <a:rPr lang="en-US" sz="1800" b="0" i="0" dirty="0">
                <a:solidFill>
                  <a:schemeClr val="tx2"/>
                </a:solidFill>
                <a:effectLst/>
                <a:latin typeface="+mj-lt"/>
              </a:rPr>
              <a:t>which grants 12 weeks of unpaid protected job leave, 25 percent of women are forced to return to work within 2 weeks of giving birth to support their families.</a:t>
            </a:r>
          </a:p>
          <a:p>
            <a:r>
              <a:rPr lang="en-US" sz="1800" b="0" i="0" dirty="0">
                <a:solidFill>
                  <a:schemeClr val="tx2"/>
                </a:solidFill>
                <a:effectLst/>
                <a:latin typeface="+mj-lt"/>
              </a:rPr>
              <a:t>Because of a loophole in labor laws, service employees like waiters and bartenders are legally allowed to be paid less than the mandated </a:t>
            </a:r>
            <a:r>
              <a:rPr lang="en-US" sz="1800" b="1" i="0" dirty="0">
                <a:solidFill>
                  <a:schemeClr val="tx2"/>
                </a:solidFill>
                <a:effectLst/>
                <a:latin typeface="+mj-lt"/>
              </a:rPr>
              <a:t>minimum wage</a:t>
            </a:r>
            <a:r>
              <a:rPr lang="en-US" sz="1800" b="0" i="0" dirty="0">
                <a:solidFill>
                  <a:schemeClr val="tx2"/>
                </a:solidFill>
                <a:effectLst/>
                <a:latin typeface="+mj-lt"/>
              </a:rPr>
              <a:t>. That means that they’re making as little as a few dollars an hour and depend on tips from customers to make up the difference in pay.</a:t>
            </a:r>
          </a:p>
          <a:p>
            <a:r>
              <a:rPr lang="en-US" sz="1800" b="0" i="0" dirty="0">
                <a:solidFill>
                  <a:schemeClr val="tx2"/>
                </a:solidFill>
                <a:effectLst/>
                <a:latin typeface="+mj-lt"/>
              </a:rPr>
              <a:t>Americans spent nearly $100 billion on </a:t>
            </a:r>
            <a:r>
              <a:rPr lang="en-US" sz="1800" b="1" i="0" dirty="0">
                <a:solidFill>
                  <a:schemeClr val="tx2"/>
                </a:solidFill>
                <a:effectLst/>
                <a:latin typeface="+mj-lt"/>
              </a:rPr>
              <a:t>pets</a:t>
            </a:r>
            <a:r>
              <a:rPr lang="en-US" sz="1800" b="0" i="0" dirty="0">
                <a:solidFill>
                  <a:schemeClr val="tx2"/>
                </a:solidFill>
                <a:effectLst/>
                <a:latin typeface="+mj-lt"/>
              </a:rPr>
              <a:t> and pet care in 2020, a sum that has grown by about 4% to 5% a year since the great recession of 2008. That’s more than what they spend on smartphones or at the movies, combined, and greater than the GDP of Ethiopia.</a:t>
            </a:r>
          </a:p>
          <a:p>
            <a:r>
              <a:rPr lang="en-US" sz="1800" dirty="0">
                <a:solidFill>
                  <a:schemeClr val="tx2"/>
                </a:solidFill>
                <a:latin typeface="+mj-lt"/>
              </a:rPr>
              <a:t>Only in U.S., paper </a:t>
            </a:r>
            <a:r>
              <a:rPr lang="en-US" sz="1800" b="1" dirty="0">
                <a:solidFill>
                  <a:schemeClr val="tx2"/>
                </a:solidFill>
                <a:latin typeface="+mj-lt"/>
              </a:rPr>
              <a:t>currency</a:t>
            </a:r>
            <a:r>
              <a:rPr lang="en-US" sz="1800" dirty="0">
                <a:solidFill>
                  <a:schemeClr val="tx2"/>
                </a:solidFill>
                <a:latin typeface="+mj-lt"/>
              </a:rPr>
              <a:t> is the same color, size, shape and feel. (Canadian currency does not vary in size but has colors and tactile marks)</a:t>
            </a:r>
            <a:endParaRPr lang="en-US" sz="1800" b="0" i="0" dirty="0">
              <a:solidFill>
                <a:schemeClr val="tx2"/>
              </a:solidFill>
              <a:effectLst/>
              <a:latin typeface="+mj-lt"/>
            </a:endParaRPr>
          </a:p>
          <a:p>
            <a:endParaRPr lang="en-US" sz="1200" dirty="0">
              <a:solidFill>
                <a:schemeClr val="tx2"/>
              </a:solidFill>
              <a:latin typeface="+mj-lt"/>
            </a:endParaRPr>
          </a:p>
        </p:txBody>
      </p:sp>
    </p:spTree>
    <p:extLst>
      <p:ext uri="{BB962C8B-B14F-4D97-AF65-F5344CB8AC3E}">
        <p14:creationId xmlns:p14="http://schemas.microsoft.com/office/powerpoint/2010/main" val="256846901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E1EE7-85BF-4F6F-99FB-338EB2FC3139}"/>
              </a:ext>
            </a:extLst>
          </p:cNvPr>
          <p:cNvSpPr>
            <a:spLocks noGrp="1"/>
          </p:cNvSpPr>
          <p:nvPr>
            <p:ph type="title"/>
          </p:nvPr>
        </p:nvSpPr>
        <p:spPr>
          <a:xfrm>
            <a:off x="4090507" y="172123"/>
            <a:ext cx="7434070" cy="1344706"/>
          </a:xfrm>
        </p:spPr>
        <p:txBody>
          <a:bodyPr>
            <a:normAutofit/>
          </a:bodyPr>
          <a:lstStyle/>
          <a:p>
            <a:r>
              <a:rPr lang="en-US" dirty="0"/>
              <a:t>Values and Characteristics</a:t>
            </a:r>
          </a:p>
        </p:txBody>
      </p:sp>
      <p:sp>
        <p:nvSpPr>
          <p:cNvPr id="19" name="Rectangle 18">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21" name="Picture 20">
            <a:extLst>
              <a:ext uri="{FF2B5EF4-FFF2-40B4-BE49-F238E27FC236}">
                <a16:creationId xmlns:a16="http://schemas.microsoft.com/office/drawing/2014/main" id="{1E4917B9-5D95-4999-9E13-3568EDD423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531" r="43746" b="531"/>
          <a:stretch/>
        </p:blipFill>
        <p:spPr>
          <a:xfrm rot="5400000" flipH="1" flipV="1">
            <a:off x="-1264032" y="2187576"/>
            <a:ext cx="6857999" cy="2482850"/>
          </a:xfrm>
          <a:prstGeom prst="rect">
            <a:avLst/>
          </a:prstGeom>
        </p:spPr>
      </p:pic>
      <p:sp>
        <p:nvSpPr>
          <p:cNvPr id="3" name="Content Placeholder 2">
            <a:extLst>
              <a:ext uri="{FF2B5EF4-FFF2-40B4-BE49-F238E27FC236}">
                <a16:creationId xmlns:a16="http://schemas.microsoft.com/office/drawing/2014/main" id="{AB2BAF87-4A58-4E76-87BF-8B0F50BC110C}"/>
              </a:ext>
            </a:extLst>
          </p:cNvPr>
          <p:cNvSpPr>
            <a:spLocks noGrp="1"/>
          </p:cNvSpPr>
          <p:nvPr>
            <p:ph idx="1"/>
          </p:nvPr>
        </p:nvSpPr>
        <p:spPr>
          <a:xfrm>
            <a:off x="3506993" y="1336431"/>
            <a:ext cx="8685007" cy="5774374"/>
          </a:xfrm>
        </p:spPr>
        <p:txBody>
          <a:bodyPr>
            <a:normAutofit/>
          </a:bodyPr>
          <a:lstStyle/>
          <a:p>
            <a:pPr>
              <a:buFont typeface="Arial" panose="020B0604020202020204" pitchFamily="34" charset="0"/>
              <a:buChar char="•"/>
            </a:pPr>
            <a:r>
              <a:rPr lang="en-US" sz="1800" b="0" i="0" dirty="0">
                <a:effectLst/>
                <a:latin typeface="Lato"/>
              </a:rPr>
              <a:t>The </a:t>
            </a:r>
            <a:r>
              <a:rPr lang="en-US" sz="1800" b="1" i="0" dirty="0">
                <a:effectLst/>
                <a:latin typeface="Lato"/>
              </a:rPr>
              <a:t>family</a:t>
            </a:r>
            <a:r>
              <a:rPr lang="en-US" sz="1800" b="0" i="0" dirty="0">
                <a:effectLst/>
                <a:latin typeface="Lato"/>
              </a:rPr>
              <a:t> unit is considered the nuclear family and is typically small</a:t>
            </a:r>
            <a:r>
              <a:rPr lang="en-US" sz="1800" dirty="0">
                <a:latin typeface="Lato"/>
              </a:rPr>
              <a:t>.</a:t>
            </a:r>
            <a:r>
              <a:rPr lang="en-US" sz="1800" b="0" i="0" dirty="0">
                <a:effectLst/>
                <a:latin typeface="Lato"/>
              </a:rPr>
              <a:t> Extended family live in their own homes, often at great distances from their children.</a:t>
            </a:r>
          </a:p>
          <a:p>
            <a:pPr>
              <a:buFont typeface="Arial" panose="020B0604020202020204" pitchFamily="34" charset="0"/>
              <a:buChar char="•"/>
            </a:pPr>
            <a:r>
              <a:rPr lang="en-US" sz="1800" b="1" i="0" dirty="0">
                <a:effectLst/>
                <a:latin typeface="Lato"/>
              </a:rPr>
              <a:t>Individualism</a:t>
            </a:r>
            <a:r>
              <a:rPr lang="en-US" sz="1800" b="0" i="0" dirty="0">
                <a:effectLst/>
                <a:latin typeface="Lato"/>
              </a:rPr>
              <a:t> is prized, and people are proud of their individual accomplishments and </a:t>
            </a:r>
            <a:r>
              <a:rPr lang="en-US" sz="1800" b="0" i="0" dirty="0">
                <a:effectLst/>
                <a:latin typeface="Open Sans"/>
              </a:rPr>
              <a:t>thrive on competition.</a:t>
            </a:r>
            <a:endParaRPr lang="en-US" sz="1800" b="0" i="0" dirty="0">
              <a:effectLst/>
              <a:latin typeface="Lato"/>
            </a:endParaRPr>
          </a:p>
          <a:p>
            <a:pPr>
              <a:buFont typeface="Arial" panose="020B0604020202020204" pitchFamily="34" charset="0"/>
              <a:buChar char="•"/>
            </a:pPr>
            <a:r>
              <a:rPr lang="en-US" sz="1800" b="0" i="0" dirty="0">
                <a:effectLst/>
                <a:latin typeface="Lato"/>
              </a:rPr>
              <a:t>America, theoretically, is not a class-based society.  The </a:t>
            </a:r>
            <a:r>
              <a:rPr lang="en-US" sz="1800" b="1" i="0" dirty="0">
                <a:effectLst/>
                <a:latin typeface="Lato"/>
              </a:rPr>
              <a:t>American Dream </a:t>
            </a:r>
            <a:r>
              <a:rPr lang="en-US" sz="1800" b="0" i="0" dirty="0">
                <a:effectLst/>
                <a:latin typeface="Lato"/>
              </a:rPr>
              <a:t>is based on the premise that anyone, from any background can achieve anything.</a:t>
            </a:r>
          </a:p>
          <a:p>
            <a:r>
              <a:rPr lang="en-US" sz="1800" b="1" dirty="0">
                <a:latin typeface="Lato"/>
              </a:rPr>
              <a:t>G</a:t>
            </a:r>
            <a:r>
              <a:rPr lang="en-US" sz="1800" b="1" i="0" dirty="0">
                <a:effectLst/>
                <a:latin typeface="Lato"/>
              </a:rPr>
              <a:t>enders </a:t>
            </a:r>
            <a:r>
              <a:rPr lang="en-US" sz="1800" b="0" i="0" dirty="0">
                <a:effectLst/>
                <a:latin typeface="Lato"/>
              </a:rPr>
              <a:t>are equal within American society and law. (However, women do not receive the same social and economic status or benefits as men, 2019 pay ratio 82%)</a:t>
            </a:r>
          </a:p>
          <a:p>
            <a:r>
              <a:rPr lang="en-US" sz="1800" b="0" i="0" dirty="0">
                <a:effectLst/>
                <a:latin typeface="Lato"/>
              </a:rPr>
              <a:t>American </a:t>
            </a:r>
            <a:r>
              <a:rPr lang="en-US" sz="1800" b="1" i="0" dirty="0">
                <a:effectLst/>
                <a:latin typeface="Lato"/>
              </a:rPr>
              <a:t>greetings</a:t>
            </a:r>
            <a:r>
              <a:rPr lang="en-US" sz="1800" b="0" i="0" dirty="0">
                <a:effectLst/>
                <a:latin typeface="Lato"/>
              </a:rPr>
              <a:t> are generally quite informal and casual. Family, friends and colleagues use first names. </a:t>
            </a:r>
            <a:r>
              <a:rPr lang="en-US" sz="1800" dirty="0">
                <a:latin typeface="Lato"/>
              </a:rPr>
              <a:t>S</a:t>
            </a:r>
            <a:r>
              <a:rPr lang="en-US" sz="1800" b="0" i="0" dirty="0">
                <a:effectLst/>
                <a:latin typeface="Lato"/>
              </a:rPr>
              <a:t>imple direct talk is valued; talk about the weather and sports but do not discuss income/costs of items, race, religion, politics or sex! </a:t>
            </a:r>
          </a:p>
          <a:p>
            <a:r>
              <a:rPr lang="en-US" sz="1800" b="0" i="0" dirty="0">
                <a:effectLst/>
                <a:latin typeface="Lato"/>
              </a:rPr>
              <a:t>Americans do not tend to like close contact with others so keep your </a:t>
            </a:r>
            <a:r>
              <a:rPr lang="en-US" sz="1800" b="1" i="0" dirty="0">
                <a:effectLst/>
                <a:latin typeface="Lato"/>
              </a:rPr>
              <a:t>distance</a:t>
            </a:r>
            <a:r>
              <a:rPr lang="en-US" sz="1800" b="0" i="0" dirty="0">
                <a:effectLst/>
                <a:latin typeface="Lato"/>
              </a:rPr>
              <a:t>!</a:t>
            </a:r>
          </a:p>
          <a:p>
            <a:r>
              <a:rPr lang="en-US" sz="1800" b="1" dirty="0">
                <a:latin typeface="Lato"/>
              </a:rPr>
              <a:t>T</a:t>
            </a:r>
            <a:r>
              <a:rPr lang="en-US" sz="1800" b="1" i="0" dirty="0">
                <a:effectLst/>
                <a:latin typeface="Lato"/>
              </a:rPr>
              <a:t>ime</a:t>
            </a:r>
            <a:r>
              <a:rPr lang="en-US" sz="1800" b="0" i="0" dirty="0">
                <a:effectLst/>
                <a:latin typeface="Lato"/>
              </a:rPr>
              <a:t> and punctuality are very important to Americans so don’t be late!</a:t>
            </a:r>
          </a:p>
          <a:p>
            <a:r>
              <a:rPr lang="en-US" sz="1800" b="0" i="0" dirty="0">
                <a:effectLst/>
                <a:latin typeface="Open Sans"/>
              </a:rPr>
              <a:t>Many Americans love and follow </a:t>
            </a:r>
            <a:r>
              <a:rPr lang="en-US" sz="1800" b="1" i="0" dirty="0">
                <a:effectLst/>
                <a:latin typeface="Open Sans"/>
              </a:rPr>
              <a:t>sports</a:t>
            </a:r>
            <a:r>
              <a:rPr lang="en-US" sz="1800" b="0" i="0" dirty="0">
                <a:effectLst/>
                <a:latin typeface="Open Sans"/>
              </a:rPr>
              <a:t>; football, baseball and basketball are the most popular. </a:t>
            </a:r>
            <a:r>
              <a:rPr lang="en-US" sz="1800" dirty="0">
                <a:latin typeface="Open Sans"/>
              </a:rPr>
              <a:t>Sports </a:t>
            </a:r>
            <a:r>
              <a:rPr lang="en-US" sz="1800" b="0" i="0" dirty="0">
                <a:effectLst/>
                <a:latin typeface="Open Sans"/>
              </a:rPr>
              <a:t>can be a huge uniting and dividing factor among Americans.</a:t>
            </a:r>
          </a:p>
          <a:p>
            <a:r>
              <a:rPr lang="en-US" sz="1800" dirty="0">
                <a:latin typeface="Open Sans"/>
              </a:rPr>
              <a:t>“The </a:t>
            </a:r>
            <a:r>
              <a:rPr lang="en-US" sz="1800" b="1" dirty="0">
                <a:latin typeface="Open Sans"/>
              </a:rPr>
              <a:t>customer</a:t>
            </a:r>
            <a:r>
              <a:rPr lang="en-US" sz="1800" dirty="0">
                <a:latin typeface="Open Sans"/>
              </a:rPr>
              <a:t> is always right” and everything can be returned!</a:t>
            </a:r>
            <a:r>
              <a:rPr lang="en-US" sz="1800" b="0" i="0" dirty="0">
                <a:effectLst/>
                <a:latin typeface="Open Sans"/>
              </a:rPr>
              <a:t> </a:t>
            </a:r>
            <a:endParaRPr lang="en-US" sz="1800" b="0" i="0" dirty="0">
              <a:effectLst/>
              <a:latin typeface="Lato"/>
            </a:endParaRPr>
          </a:p>
          <a:p>
            <a:endParaRPr lang="en-US" sz="1800" b="0" i="0" dirty="0">
              <a:effectLst/>
              <a:latin typeface="Lato"/>
            </a:endParaRPr>
          </a:p>
          <a:p>
            <a:endParaRPr lang="en-US" sz="1100" b="0" i="0" dirty="0">
              <a:effectLst/>
              <a:latin typeface="Lato"/>
            </a:endParaRPr>
          </a:p>
          <a:p>
            <a:endParaRPr lang="en-US" sz="1100" b="0" i="0" dirty="0">
              <a:effectLst/>
              <a:latin typeface="Lato"/>
            </a:endParaRPr>
          </a:p>
          <a:p>
            <a:pPr>
              <a:buFont typeface="Arial" panose="020B0604020202020204" pitchFamily="34" charset="0"/>
              <a:buChar char="•"/>
            </a:pPr>
            <a:endParaRPr lang="en-US" sz="1100" b="0" i="0" dirty="0">
              <a:effectLst/>
              <a:latin typeface="Lato"/>
            </a:endParaRPr>
          </a:p>
          <a:p>
            <a:pPr>
              <a:buFont typeface="Arial" panose="020B0604020202020204" pitchFamily="34" charset="0"/>
              <a:buChar char="•"/>
            </a:pPr>
            <a:endParaRPr lang="en-US" sz="1100" b="0" i="0" dirty="0">
              <a:effectLst/>
              <a:latin typeface="Lato"/>
            </a:endParaRPr>
          </a:p>
          <a:p>
            <a:endParaRPr lang="en-US" sz="1100" dirty="0"/>
          </a:p>
        </p:txBody>
      </p:sp>
    </p:spTree>
    <p:extLst>
      <p:ext uri="{BB962C8B-B14F-4D97-AF65-F5344CB8AC3E}">
        <p14:creationId xmlns:p14="http://schemas.microsoft.com/office/powerpoint/2010/main" val="40683913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E6149-1239-4307-B233-ECA5CCFFA40C}"/>
              </a:ext>
            </a:extLst>
          </p:cNvPr>
          <p:cNvSpPr>
            <a:spLocks noGrp="1"/>
          </p:cNvSpPr>
          <p:nvPr>
            <p:ph type="title"/>
          </p:nvPr>
        </p:nvSpPr>
        <p:spPr/>
        <p:txBody>
          <a:bodyPr/>
          <a:lstStyle/>
          <a:p>
            <a:r>
              <a:rPr lang="en-US" dirty="0"/>
              <a:t>Americanisms</a:t>
            </a:r>
          </a:p>
        </p:txBody>
      </p:sp>
      <p:sp>
        <p:nvSpPr>
          <p:cNvPr id="3" name="Content Placeholder 2">
            <a:extLst>
              <a:ext uri="{FF2B5EF4-FFF2-40B4-BE49-F238E27FC236}">
                <a16:creationId xmlns:a16="http://schemas.microsoft.com/office/drawing/2014/main" id="{E9FECAB8-E047-40AE-9CB8-EE92FE99F3CA}"/>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t>https://www.</a:t>
            </a:r>
            <a:r>
              <a:rPr lang="en-US" dirty="0">
                <a:hlinkClick r:id="rId2"/>
              </a:rPr>
              <a:t>youtube</a:t>
            </a:r>
            <a:r>
              <a:rPr lang="en-US" dirty="0"/>
              <a:t>.com/watch?v=K1HxW5vc_lU&amp;feature=youtu.be</a:t>
            </a:r>
          </a:p>
        </p:txBody>
      </p:sp>
    </p:spTree>
    <p:extLst>
      <p:ext uri="{BB962C8B-B14F-4D97-AF65-F5344CB8AC3E}">
        <p14:creationId xmlns:p14="http://schemas.microsoft.com/office/powerpoint/2010/main" val="2916447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C1C99-3158-4AD4-9A15-96128B9D893F}"/>
              </a:ext>
            </a:extLst>
          </p:cNvPr>
          <p:cNvSpPr>
            <a:spLocks noGrp="1"/>
          </p:cNvSpPr>
          <p:nvPr>
            <p:ph type="title"/>
          </p:nvPr>
        </p:nvSpPr>
        <p:spPr/>
        <p:txBody>
          <a:bodyPr/>
          <a:lstStyle/>
          <a:p>
            <a:r>
              <a:rPr lang="en-US" dirty="0"/>
              <a:t>FOOD/DIET </a:t>
            </a:r>
          </a:p>
        </p:txBody>
      </p:sp>
      <p:sp>
        <p:nvSpPr>
          <p:cNvPr id="3" name="Content Placeholder 2">
            <a:extLst>
              <a:ext uri="{FF2B5EF4-FFF2-40B4-BE49-F238E27FC236}">
                <a16:creationId xmlns:a16="http://schemas.microsoft.com/office/drawing/2014/main" id="{91C4E0C7-B4AB-4FEE-A013-937535EDE7B8}"/>
              </a:ext>
            </a:extLst>
          </p:cNvPr>
          <p:cNvSpPr>
            <a:spLocks noGrp="1"/>
          </p:cNvSpPr>
          <p:nvPr>
            <p:ph idx="1"/>
          </p:nvPr>
        </p:nvSpPr>
        <p:spPr>
          <a:xfrm>
            <a:off x="685800" y="428725"/>
            <a:ext cx="10820400" cy="5789961"/>
          </a:xfrm>
        </p:spPr>
        <p:txBody>
          <a:bodyPr/>
          <a:lstStyle/>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FCC1EA02-06C6-445F-AA3B-2D656B8F8E9C}"/>
              </a:ext>
            </a:extLst>
          </p:cNvPr>
          <p:cNvSpPr txBox="1"/>
          <p:nvPr/>
        </p:nvSpPr>
        <p:spPr>
          <a:xfrm>
            <a:off x="642395" y="1627961"/>
            <a:ext cx="10955438" cy="6432530"/>
          </a:xfrm>
          <a:prstGeom prst="rect">
            <a:avLst/>
          </a:prstGeom>
          <a:noFill/>
        </p:spPr>
        <p:txBody>
          <a:bodyPr wrap="square">
            <a:spAutoFit/>
          </a:bodyPr>
          <a:lstStyle/>
          <a:p>
            <a:pPr marL="285750" indent="-285750" algn="l">
              <a:buFont typeface="Arial" panose="020B0604020202020204" pitchFamily="34" charset="0"/>
              <a:buChar char="•"/>
            </a:pPr>
            <a:endParaRPr lang="en-US" b="0" i="0" dirty="0">
              <a:effectLst/>
              <a:latin typeface="Lato"/>
            </a:endParaRPr>
          </a:p>
          <a:p>
            <a:pPr marL="285750" indent="-285750" algn="l">
              <a:buFont typeface="Arial" panose="020B0604020202020204" pitchFamily="34" charset="0"/>
              <a:buChar char="•"/>
            </a:pPr>
            <a:r>
              <a:rPr lang="en-US" sz="2000" b="0" i="0" dirty="0">
                <a:effectLst/>
                <a:latin typeface="Lato"/>
              </a:rPr>
              <a:t>Americans eat </a:t>
            </a:r>
            <a:r>
              <a:rPr lang="en-US" sz="2000" b="1" i="0" dirty="0">
                <a:effectLst/>
                <a:latin typeface="Lato"/>
              </a:rPr>
              <a:t>large portions </a:t>
            </a:r>
            <a:r>
              <a:rPr lang="en-US" sz="2000" b="0" i="0" dirty="0">
                <a:effectLst/>
                <a:latin typeface="Lato"/>
              </a:rPr>
              <a:t>and a lot of processed and fast foods. As a result, their diet is high in fat, salt, sugars, preservatives and refined carbohydrates, and 60% percent of Americans are obese.</a:t>
            </a:r>
          </a:p>
          <a:p>
            <a:pPr algn="l">
              <a:buFont typeface="Arial" panose="020B0604020202020204" pitchFamily="34" charset="0"/>
              <a:buChar char="•"/>
            </a:pPr>
            <a:endParaRPr lang="en-US" sz="2000" b="0" i="0" dirty="0">
              <a:effectLst/>
              <a:latin typeface="Lato"/>
            </a:endParaRPr>
          </a:p>
          <a:p>
            <a:pPr marL="285750" indent="-285750">
              <a:buFont typeface="Arial" panose="020B0604020202020204" pitchFamily="34" charset="0"/>
              <a:buChar char="•"/>
            </a:pPr>
            <a:r>
              <a:rPr lang="en-US" sz="2000" b="0" i="0" dirty="0">
                <a:effectLst/>
                <a:latin typeface="Lato"/>
              </a:rPr>
              <a:t>The</a:t>
            </a:r>
            <a:r>
              <a:rPr lang="en-US" sz="2000" b="1" i="0" dirty="0">
                <a:effectLst/>
                <a:latin typeface="Lato"/>
              </a:rPr>
              <a:t> utensils </a:t>
            </a:r>
            <a:r>
              <a:rPr lang="en-US" sz="2000" b="0" i="0" dirty="0">
                <a:effectLst/>
                <a:latin typeface="Lato"/>
              </a:rPr>
              <a:t>are switched between hands, </a:t>
            </a:r>
            <a:r>
              <a:rPr lang="en-US" sz="2000" dirty="0">
                <a:latin typeface="Lato"/>
              </a:rPr>
              <a:t>using the fork with the right hand to eat then </a:t>
            </a:r>
            <a:r>
              <a:rPr lang="en-US" sz="2000" b="0" i="0" dirty="0">
                <a:effectLst/>
                <a:latin typeface="Lato"/>
              </a:rPr>
              <a:t>the knife is held in the right hand and the fork in the left hand while cutting. </a:t>
            </a:r>
          </a:p>
          <a:p>
            <a:pPr>
              <a:buFont typeface="Arial" panose="020B0604020202020204" pitchFamily="34" charset="0"/>
              <a:buChar char="•"/>
            </a:pPr>
            <a:endParaRPr lang="en-US" sz="2000" b="0" i="0" dirty="0">
              <a:effectLst/>
              <a:latin typeface="Lato"/>
            </a:endParaRPr>
          </a:p>
          <a:p>
            <a:pPr marL="285750" indent="-285750" algn="l">
              <a:buFont typeface="Arial" panose="020B0604020202020204" pitchFamily="34" charset="0"/>
              <a:buChar char="•"/>
            </a:pPr>
            <a:r>
              <a:rPr lang="en-US" sz="2000" b="0" i="0" dirty="0">
                <a:effectLst/>
                <a:latin typeface="Open Sans"/>
              </a:rPr>
              <a:t>Because Americans are regularly </a:t>
            </a:r>
            <a:r>
              <a:rPr lang="en-US" sz="2000" b="1" i="0" dirty="0">
                <a:effectLst/>
                <a:latin typeface="Open Sans"/>
              </a:rPr>
              <a:t>on the move</a:t>
            </a:r>
            <a:r>
              <a:rPr lang="en-US" sz="2000" b="0" i="0" dirty="0">
                <a:effectLst/>
                <a:latin typeface="Open Sans"/>
              </a:rPr>
              <a:t>, there is often not enough time to have a formal, sit-down meals, 20% of all American meals are eaten in the car.  It is common for Americans to eat out several times a week and get take-out for lunch or go out to lunch everyday.</a:t>
            </a:r>
          </a:p>
          <a:p>
            <a:pPr algn="l"/>
            <a:endParaRPr lang="en-US" sz="2000" dirty="0">
              <a:latin typeface="Open Sans"/>
            </a:endParaRPr>
          </a:p>
          <a:p>
            <a:pPr marL="285750" indent="-285750" algn="l">
              <a:buFont typeface="Arial" panose="020B0604020202020204" pitchFamily="34" charset="0"/>
              <a:buChar char="•"/>
            </a:pPr>
            <a:r>
              <a:rPr lang="en-US" sz="2000" dirty="0">
                <a:latin typeface="Open Sans"/>
              </a:rPr>
              <a:t>F</a:t>
            </a:r>
            <a:r>
              <a:rPr lang="en-US" sz="2000" b="0" i="0" dirty="0">
                <a:effectLst/>
                <a:latin typeface="Open Sans"/>
              </a:rPr>
              <a:t>oods commonly identified as American: hamburgers, hot dogs, potato chips, macaroni and cheese, and meat loaf. "As American as apple pie" has come to mean something that is authentically American.</a:t>
            </a:r>
          </a:p>
          <a:p>
            <a:br>
              <a:rPr lang="en-US" sz="2000" dirty="0"/>
            </a:br>
            <a:endParaRPr lang="en-US" sz="2000" b="0" i="0" dirty="0">
              <a:effectLst/>
              <a:latin typeface="Open Sans"/>
            </a:endParaRPr>
          </a:p>
          <a:p>
            <a:pPr>
              <a:buFont typeface="Arial" panose="020B0604020202020204" pitchFamily="34" charset="0"/>
              <a:buChar char="•"/>
            </a:pPr>
            <a:endParaRPr lang="en-US" dirty="0">
              <a:latin typeface="Open Sans"/>
            </a:endParaRPr>
          </a:p>
          <a:p>
            <a:pPr>
              <a:buFont typeface="Arial" panose="020B0604020202020204" pitchFamily="34" charset="0"/>
              <a:buChar char="•"/>
            </a:pPr>
            <a:endParaRPr lang="en-US" b="0" i="0" dirty="0">
              <a:effectLst/>
              <a:latin typeface="Lato"/>
            </a:endParaRPr>
          </a:p>
          <a:p>
            <a:pPr algn="l">
              <a:buFont typeface="Arial" panose="020B0604020202020204" pitchFamily="34" charset="0"/>
              <a:buChar char="•"/>
            </a:pPr>
            <a:endParaRPr lang="en-US" b="0" i="0" dirty="0">
              <a:effectLst/>
              <a:latin typeface="Lato"/>
            </a:endParaRPr>
          </a:p>
        </p:txBody>
      </p:sp>
    </p:spTree>
    <p:extLst>
      <p:ext uri="{BB962C8B-B14F-4D97-AF65-F5344CB8AC3E}">
        <p14:creationId xmlns:p14="http://schemas.microsoft.com/office/powerpoint/2010/main" val="649309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529CFB1-4A36-4A05-8D7A-948E22773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CDC697B-C2EB-4811-8E77-2A5E441E0E2F}"/>
              </a:ext>
            </a:extLst>
          </p:cNvPr>
          <p:cNvSpPr>
            <a:spLocks noGrp="1"/>
          </p:cNvSpPr>
          <p:nvPr>
            <p:ph idx="1"/>
          </p:nvPr>
        </p:nvSpPr>
        <p:spPr>
          <a:xfrm>
            <a:off x="965201" y="965201"/>
            <a:ext cx="5947496" cy="4923448"/>
          </a:xfrm>
        </p:spPr>
        <p:txBody>
          <a:bodyPr anchor="ctr">
            <a:normAutofit lnSpcReduction="10000"/>
          </a:bodyPr>
          <a:lstStyle/>
          <a:p>
            <a:pPr marL="0" indent="0">
              <a:buNone/>
            </a:pPr>
            <a:endParaRPr lang="en-US" sz="2000" b="1" i="0" dirty="0">
              <a:effectLst/>
              <a:latin typeface="arial" panose="020B0604020202020204" pitchFamily="34" charset="0"/>
            </a:endParaRPr>
          </a:p>
          <a:p>
            <a:r>
              <a:rPr lang="en-US" sz="2400" b="0" i="0" dirty="0">
                <a:effectLst/>
                <a:latin typeface="arial" panose="020B0604020202020204" pitchFamily="34" charset="0"/>
              </a:rPr>
              <a:t>American musicians like </a:t>
            </a:r>
            <a:r>
              <a:rPr lang="en-US" sz="2400" b="1" i="0" dirty="0">
                <a:effectLst/>
                <a:latin typeface="arial" panose="020B0604020202020204" pitchFamily="34" charset="0"/>
              </a:rPr>
              <a:t>Elvis Presley</a:t>
            </a:r>
            <a:r>
              <a:rPr lang="en-US" sz="2400" b="0" i="0" dirty="0">
                <a:effectLst/>
                <a:latin typeface="arial" panose="020B0604020202020204" pitchFamily="34" charset="0"/>
              </a:rPr>
              <a:t>, </a:t>
            </a:r>
            <a:r>
              <a:rPr lang="en-US" sz="2400" b="1" i="0" dirty="0">
                <a:effectLst/>
                <a:latin typeface="arial" panose="020B0604020202020204" pitchFamily="34" charset="0"/>
              </a:rPr>
              <a:t>Frank Sinatra </a:t>
            </a:r>
            <a:r>
              <a:rPr lang="en-US" sz="2400" b="0" i="0" dirty="0">
                <a:effectLst/>
                <a:latin typeface="arial" panose="020B0604020202020204" pitchFamily="34" charset="0"/>
              </a:rPr>
              <a:t>and </a:t>
            </a:r>
            <a:r>
              <a:rPr lang="en-US" sz="2400" b="1" i="0" dirty="0">
                <a:effectLst/>
                <a:latin typeface="arial" panose="020B0604020202020204" pitchFamily="34" charset="0"/>
              </a:rPr>
              <a:t>Michael Jackson are </a:t>
            </a:r>
            <a:r>
              <a:rPr lang="en-US" sz="2400" b="0" i="0" dirty="0">
                <a:effectLst/>
                <a:latin typeface="arial" panose="020B0604020202020204" pitchFamily="34" charset="0"/>
              </a:rPr>
              <a:t>some of the most popular globally.</a:t>
            </a:r>
          </a:p>
          <a:p>
            <a:r>
              <a:rPr lang="en-US" sz="2400" b="1" i="0" dirty="0">
                <a:effectLst/>
                <a:latin typeface="arial" panose="020B0604020202020204" pitchFamily="34" charset="0"/>
              </a:rPr>
              <a:t>Jazz </a:t>
            </a:r>
            <a:r>
              <a:rPr lang="en-US" sz="2400" b="0" i="0" dirty="0">
                <a:effectLst/>
                <a:latin typeface="arial" panose="020B0604020202020204" pitchFamily="34" charset="0"/>
              </a:rPr>
              <a:t>is one of the musical styles from the US to gain global acclaim. Jazz traces its roots to New Orleans. Blues music originally developed in the south but most well known in Chicago</a:t>
            </a:r>
          </a:p>
          <a:p>
            <a:r>
              <a:rPr lang="en-US" sz="2400" b="0" i="0" dirty="0">
                <a:effectLst/>
                <a:latin typeface="arial" panose="020B0604020202020204" pitchFamily="34" charset="0"/>
              </a:rPr>
              <a:t>Isadora Duncan was one of the pioneers of the American </a:t>
            </a:r>
            <a:r>
              <a:rPr lang="en-US" sz="2400" b="1" i="0" dirty="0">
                <a:effectLst/>
                <a:latin typeface="arial" panose="020B0604020202020204" pitchFamily="34" charset="0"/>
              </a:rPr>
              <a:t>modern dance </a:t>
            </a:r>
            <a:r>
              <a:rPr lang="en-US" sz="2400" b="0" i="0" dirty="0">
                <a:effectLst/>
                <a:latin typeface="arial" panose="020B0604020202020204" pitchFamily="34" charset="0"/>
              </a:rPr>
              <a:t>movement.  Harlem, New York was the birthplace of lindy hop, a form of </a:t>
            </a:r>
            <a:r>
              <a:rPr lang="en-US" sz="2400" b="1" i="0" dirty="0">
                <a:effectLst/>
                <a:latin typeface="arial" panose="020B0604020202020204" pitchFamily="34" charset="0"/>
              </a:rPr>
              <a:t>swing dance</a:t>
            </a:r>
            <a:r>
              <a:rPr lang="en-US" sz="2400" b="0" i="0" dirty="0">
                <a:effectLst/>
                <a:latin typeface="arial" panose="020B0604020202020204" pitchFamily="34" charset="0"/>
              </a:rPr>
              <a:t>. </a:t>
            </a:r>
            <a:r>
              <a:rPr lang="en-US" sz="2400" b="1" dirty="0">
                <a:latin typeface="arial" panose="020B0604020202020204" pitchFamily="34" charset="0"/>
              </a:rPr>
              <a:t>H</a:t>
            </a:r>
            <a:r>
              <a:rPr lang="en-US" sz="2400" b="1" i="0" dirty="0">
                <a:effectLst/>
                <a:latin typeface="arial" panose="020B0604020202020204" pitchFamily="34" charset="0"/>
              </a:rPr>
              <a:t>ip-hop </a:t>
            </a:r>
            <a:r>
              <a:rPr lang="en-US" sz="2400" i="0" dirty="0">
                <a:effectLst/>
                <a:latin typeface="arial" panose="020B0604020202020204" pitchFamily="34" charset="0"/>
              </a:rPr>
              <a:t>and other street dance styles also originated in New York City.</a:t>
            </a:r>
            <a:r>
              <a:rPr lang="en-US" sz="2400" b="0" i="0" dirty="0">
                <a:effectLst/>
                <a:latin typeface="arial" panose="020B0604020202020204" pitchFamily="34" charset="0"/>
              </a:rPr>
              <a:t> </a:t>
            </a:r>
          </a:p>
          <a:p>
            <a:endParaRPr lang="en-US" sz="2000" dirty="0"/>
          </a:p>
        </p:txBody>
      </p:sp>
      <p:sp>
        <p:nvSpPr>
          <p:cNvPr id="10" name="Rectangle 9">
            <a:extLst>
              <a:ext uri="{FF2B5EF4-FFF2-40B4-BE49-F238E27FC236}">
                <a16:creationId xmlns:a16="http://schemas.microsoft.com/office/drawing/2014/main" id="{88783419-8188-4C50-BD8F-237B464BE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0788" y="1"/>
            <a:ext cx="4651212" cy="6858000"/>
          </a:xfrm>
          <a:prstGeom prst="rect">
            <a:avLst/>
          </a:prstGeom>
          <a:solidFill>
            <a:schemeClr val="accent1"/>
          </a:solidFill>
          <a:ln>
            <a:noFill/>
          </a:ln>
          <a:effectLst>
            <a:outerShdw blurRad="63500" dist="38100" dir="10800000" algn="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570D84C5-A105-4AB9-8C54-A26D13722D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1" r="43746" b="531"/>
          <a:stretch/>
        </p:blipFill>
        <p:spPr>
          <a:xfrm rot="5400000" flipH="1" flipV="1">
            <a:off x="7521575" y="2187579"/>
            <a:ext cx="6857999" cy="2482850"/>
          </a:xfrm>
          <a:prstGeom prst="rect">
            <a:avLst/>
          </a:prstGeom>
        </p:spPr>
      </p:pic>
      <p:sp>
        <p:nvSpPr>
          <p:cNvPr id="2" name="Title 1">
            <a:extLst>
              <a:ext uri="{FF2B5EF4-FFF2-40B4-BE49-F238E27FC236}">
                <a16:creationId xmlns:a16="http://schemas.microsoft.com/office/drawing/2014/main" id="{1B56FDC9-00C8-481C-AAA3-34AA26042EAC}"/>
              </a:ext>
            </a:extLst>
          </p:cNvPr>
          <p:cNvSpPr>
            <a:spLocks noGrp="1"/>
          </p:cNvSpPr>
          <p:nvPr>
            <p:ph type="title"/>
          </p:nvPr>
        </p:nvSpPr>
        <p:spPr>
          <a:xfrm>
            <a:off x="7877898" y="1327169"/>
            <a:ext cx="3646678" cy="4199513"/>
          </a:xfrm>
        </p:spPr>
        <p:txBody>
          <a:bodyPr>
            <a:normAutofit/>
          </a:bodyPr>
          <a:lstStyle/>
          <a:p>
            <a:pPr algn="l"/>
            <a:r>
              <a:rPr lang="en-US" b="1" i="0">
                <a:solidFill>
                  <a:srgbClr val="FFFFFF"/>
                </a:solidFill>
                <a:effectLst/>
                <a:latin typeface="arial" panose="020B0604020202020204" pitchFamily="34" charset="0"/>
              </a:rPr>
              <a:t>Music and Dance</a:t>
            </a:r>
            <a:br>
              <a:rPr lang="en-US" b="1" i="0">
                <a:solidFill>
                  <a:srgbClr val="FFFFFF"/>
                </a:solidFill>
                <a:effectLst/>
                <a:latin typeface="arial" panose="020B0604020202020204" pitchFamily="34" charset="0"/>
              </a:rPr>
            </a:br>
            <a:endParaRPr lang="en-US">
              <a:solidFill>
                <a:srgbClr val="FFFFFF"/>
              </a:solidFill>
            </a:endParaRPr>
          </a:p>
        </p:txBody>
      </p:sp>
    </p:spTree>
    <p:extLst>
      <p:ext uri="{BB962C8B-B14F-4D97-AF65-F5344CB8AC3E}">
        <p14:creationId xmlns:p14="http://schemas.microsoft.com/office/powerpoint/2010/main" val="4209398956"/>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17269</TotalTime>
  <Words>1229</Words>
  <Application>Microsoft Office PowerPoint</Application>
  <PresentationFormat>Widescreen</PresentationFormat>
  <Paragraphs>70</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Arial</vt:lpstr>
      <vt:lpstr>Calibri</vt:lpstr>
      <vt:lpstr>Century Gothic</vt:lpstr>
      <vt:lpstr>Lato</vt:lpstr>
      <vt:lpstr>Open Sans</vt:lpstr>
      <vt:lpstr>Poppins</vt:lpstr>
      <vt:lpstr>Vapor Trail</vt:lpstr>
      <vt:lpstr>American culture</vt:lpstr>
      <vt:lpstr>Cultural Icons</vt:lpstr>
      <vt:lpstr>Pop Culture</vt:lpstr>
      <vt:lpstr>FACTS AND STATISTICS </vt:lpstr>
      <vt:lpstr>Surprising info</vt:lpstr>
      <vt:lpstr>Values and Characteristics</vt:lpstr>
      <vt:lpstr>Americanisms</vt:lpstr>
      <vt:lpstr>FOOD/DIET </vt:lpstr>
      <vt:lpstr>Music and Dance </vt:lpstr>
      <vt:lpstr>Traveling</vt:lpstr>
      <vt:lpstr>U.S. Destinations to visit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culture</dc:title>
  <dc:creator>AGARWAL Rahul</dc:creator>
  <cp:lastModifiedBy>Betty Lou Leaver</cp:lastModifiedBy>
  <cp:revision>13</cp:revision>
  <dcterms:created xsi:type="dcterms:W3CDTF">2021-01-12T06:19:28Z</dcterms:created>
  <dcterms:modified xsi:type="dcterms:W3CDTF">2024-03-05T15:32:34Z</dcterms:modified>
</cp:coreProperties>
</file>